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9" r:id="rId1"/>
  </p:sldMasterIdLst>
  <p:notesMasterIdLst>
    <p:notesMasterId r:id="rId41"/>
  </p:notesMasterIdLst>
  <p:sldIdLst>
    <p:sldId id="256" r:id="rId2"/>
    <p:sldId id="287" r:id="rId3"/>
    <p:sldId id="292" r:id="rId4"/>
    <p:sldId id="263" r:id="rId5"/>
    <p:sldId id="289" r:id="rId6"/>
    <p:sldId id="294" r:id="rId7"/>
    <p:sldId id="279" r:id="rId8"/>
    <p:sldId id="265" r:id="rId9"/>
    <p:sldId id="269" r:id="rId10"/>
    <p:sldId id="293" r:id="rId11"/>
    <p:sldId id="264" r:id="rId12"/>
    <p:sldId id="295" r:id="rId13"/>
    <p:sldId id="258" r:id="rId14"/>
    <p:sldId id="259" r:id="rId15"/>
    <p:sldId id="260" r:id="rId16"/>
    <p:sldId id="288" r:id="rId17"/>
    <p:sldId id="261" r:id="rId18"/>
    <p:sldId id="266" r:id="rId19"/>
    <p:sldId id="267" r:id="rId20"/>
    <p:sldId id="270" r:id="rId21"/>
    <p:sldId id="290" r:id="rId22"/>
    <p:sldId id="268" r:id="rId23"/>
    <p:sldId id="271" r:id="rId24"/>
    <p:sldId id="291" r:id="rId25"/>
    <p:sldId id="272" r:id="rId26"/>
    <p:sldId id="273" r:id="rId27"/>
    <p:sldId id="274" r:id="rId28"/>
    <p:sldId id="283" r:id="rId29"/>
    <p:sldId id="284" r:id="rId30"/>
    <p:sldId id="276" r:id="rId31"/>
    <p:sldId id="281" r:id="rId32"/>
    <p:sldId id="280" r:id="rId33"/>
    <p:sldId id="282" r:id="rId34"/>
    <p:sldId id="275" r:id="rId35"/>
    <p:sldId id="297" r:id="rId36"/>
    <p:sldId id="277" r:id="rId37"/>
    <p:sldId id="296" r:id="rId38"/>
    <p:sldId id="286" r:id="rId39"/>
    <p:sldId id="25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390"/>
    <p:restoredTop sz="94767"/>
  </p:normalViewPr>
  <p:slideViewPr>
    <p:cSldViewPr snapToGrid="0" snapToObjects="1">
      <p:cViewPr varScale="1">
        <p:scale>
          <a:sx n="42" d="100"/>
          <a:sy n="42" d="100"/>
        </p:scale>
        <p:origin x="184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70D57-834E-7E4E-9AAE-C56D12591873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8595B-204C-5C4F-BFF7-252B2F283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89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rw.org/tag/rohingya-crisi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Recently, refugee crisis is increasing day by day. According to UN, there are 71 million forcibly displaced people worldwide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95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diagnosis and organization of </a:t>
            </a:r>
            <a:r>
              <a:rPr lang="en-US" dirty="0" err="1"/>
              <a:t>ptsd</a:t>
            </a:r>
            <a:r>
              <a:rPr lang="en-US" dirty="0"/>
              <a:t> and its symptoms. Also we want to </a:t>
            </a:r>
            <a:r>
              <a:rPr lang="en-US" dirty="0" err="1"/>
              <a:t>hypothise</a:t>
            </a:r>
            <a:r>
              <a:rPr lang="en-US" dirty="0"/>
              <a:t> design choices in such cases and possible future direction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95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diagnosis and organization of </a:t>
            </a:r>
            <a:r>
              <a:rPr lang="en-US" dirty="0" err="1"/>
              <a:t>ptsd</a:t>
            </a:r>
            <a:r>
              <a:rPr lang="en-US" dirty="0"/>
              <a:t> and its symptoms. Also we want to </a:t>
            </a:r>
            <a:r>
              <a:rPr lang="en-US" dirty="0" err="1"/>
              <a:t>hypothise</a:t>
            </a:r>
            <a:r>
              <a:rPr lang="en-US" dirty="0"/>
              <a:t> design choices in such cases and possible future direction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0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1.The south-Asian country of Myanmar. 2.They are an ethnic minority there.  3.Denied citizenship 4. Repeated persecution according to </a:t>
            </a:r>
            <a:r>
              <a:rPr lang="en-US" dirty="0" err="1"/>
              <a:t>Human-rights-watch:</a:t>
            </a:r>
            <a:r>
              <a:rPr lang="en-US" dirty="0" err="1">
                <a:hlinkClick r:id="rId3"/>
              </a:rPr>
              <a:t>https</a:t>
            </a:r>
            <a:r>
              <a:rPr lang="en-US" dirty="0">
                <a:hlinkClick r:id="rId3"/>
              </a:rPr>
              <a:t>://www.hrw.org/tag/rohingya-crisis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44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result, more than a million have fled to other countries, especially to the </a:t>
            </a:r>
            <a:r>
              <a:rPr lang="en-US" dirty="0" err="1"/>
              <a:t>neighbouring</a:t>
            </a:r>
            <a:r>
              <a:rPr lang="en-US" dirty="0"/>
              <a:t> BD, where around close to 1 million of them live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43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are in </a:t>
            </a:r>
            <a:r>
              <a:rPr lang="en-US" dirty="0" err="1"/>
              <a:t>Kutupalong</a:t>
            </a:r>
            <a:r>
              <a:rPr lang="en-US" dirty="0"/>
              <a:t>, the largest refugee camp in the world. Just a partial view of the camp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19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Rohingya’s are the most persecuted minority in the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54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organizations are doing the relief work, but we human beings need mental health support too.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68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went to </a:t>
            </a:r>
            <a:r>
              <a:rPr lang="en-US" dirty="0" err="1"/>
              <a:t>kutupalang</a:t>
            </a:r>
            <a:r>
              <a:rPr lang="en-US" dirty="0"/>
              <a:t> refugee camp to collect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0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EEG-Headset, through Bluetooth to the laptop, then 4 EEG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67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the MINI form. Created by </a:t>
            </a:r>
            <a:r>
              <a:rPr lang="en-US" dirty="0" err="1"/>
              <a:t>Psychriatist</a:t>
            </a:r>
            <a:r>
              <a:rPr lang="en-US" dirty="0"/>
              <a:t> from US and Europe. Using the PTSD module only. It has 5 questions, each with binary yes or no. Q-4 is a very crucial one on trouble in remembering exactly what happened. If the subject answers yes in q5 or any of the 2/5 questions, he is declared to have PTSD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98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refugees have gone through repeated trauma and previous research shows that such repeated exposure causes PTSD, Post-traumatic stress disorder. </a:t>
            </a:r>
          </a:p>
          <a:p>
            <a:r>
              <a:rPr lang="en-US" dirty="0"/>
              <a:t>The refugee population does not have access to a hospital, let alone mental health specialist.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9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the MINI form. Created by </a:t>
            </a:r>
            <a:r>
              <a:rPr lang="en-US" dirty="0" err="1"/>
              <a:t>Psychriatist</a:t>
            </a:r>
            <a:r>
              <a:rPr lang="en-US" dirty="0"/>
              <a:t> from US and Europe. Using the PTSD module only. It has 5 questions, each with binary yes or no. Q-4 is a very crucial one on trouble in remembering exactly what happened. If the subject answers yes in q5 or any of the 2/5 questions, he is declared to have PTSD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61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MINI, we get this 9 signals. From headset, we get this signals, so can we merge their results together?</a:t>
            </a:r>
          </a:p>
          <a:p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57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rows are the various symptoms. The columns are the signals. Note that the alpha signal has two components: Low and High. It is basically the higher and lower end of the alpha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792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alpha shows low value for PTSD, Distress, sleeping difficulty and nervousness. And it is consistent with the previous 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23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trend is there in the high alpha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921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 also true for low beta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34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well as high beta except in the case of nervousness which contradicts the previous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843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with respect to positively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84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mid gamma shows variance for all symptoms and corroborates the previous research except in PTSD.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91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key distinction is that </a:t>
            </a:r>
            <a:r>
              <a:rPr lang="en-US" dirty="0" err="1"/>
              <a:t>eeg</a:t>
            </a:r>
            <a:r>
              <a:rPr lang="en-US" dirty="0"/>
              <a:t> data is collected in a very controlled environment with very sophisticated machines. Ours was collected in a very real-life scenario with lots of people and noise going on around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92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refugees have gone through repeated trauma and previous research shows that such repeated exposure causes PTSD, Post-traumatic stress disorder. </a:t>
            </a:r>
          </a:p>
          <a:p>
            <a:r>
              <a:rPr lang="en-US" dirty="0"/>
              <a:t>The refugee population does not have access to a hospital, let alone mental health specialist.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014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how about the structure of the PTSD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65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can see, sleeping difficulty is the central point of this network, It has direct connection with two other symptoms and 1-degree separation with three others. It also has direct back-channel with PTSD as well as with Avoidance, the only direct parent of PTSD.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762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approach: solve sleep disorder. It will have the greatest impact on the other symptoms. Neuro-biofeedback. Externally give signals to regulate the underlying signals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811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Future: cycle to encode cyclic reinforcement, cleaner data and more precise device, signal processing for that.</a:t>
            </a:r>
          </a:p>
          <a:p>
            <a:r>
              <a:rPr lang="en-US" dirty="0"/>
              <a:t>Tech literacy and intuitive device.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205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Future: cycle to encode cyclic reinforcement, cleaner data and more precise device, signal processing for that.</a:t>
            </a:r>
          </a:p>
          <a:p>
            <a:r>
              <a:rPr lang="en-US" dirty="0"/>
              <a:t>Tech literacy and intuitive device.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525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advice: cultural diversity must be taken into account. </a:t>
            </a:r>
            <a:r>
              <a:rPr lang="en-US" dirty="0" err="1"/>
              <a:t>Regugees</a:t>
            </a:r>
            <a:r>
              <a:rPr lang="en-US" dirty="0"/>
              <a:t> sometimes have different language than the native. We had someone fluent in  a dialect close to theirs. Females 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90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advice: cultural diversity must be taken into account. </a:t>
            </a:r>
            <a:r>
              <a:rPr lang="en-US" dirty="0" err="1"/>
              <a:t>Regugees</a:t>
            </a:r>
            <a:r>
              <a:rPr lang="en-US" dirty="0"/>
              <a:t> sometimes have different language than the native. We had someone fluent in  a dialect close to theirs. Females 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4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advanced countries, the treatment is done by detailed mental health evaluation by specialist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48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Recently, research has been done to to use EEG signals to measure PTSD related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0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How are we doing something different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38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Refuges situation Pic-1: scarce resource, lack of organization, lack of hospital. </a:t>
            </a:r>
          </a:p>
          <a:p>
            <a:r>
              <a:rPr lang="en-US" dirty="0"/>
              <a:t>Pic-2: a simple questionnaire, portable, cheap, consumer-grade headset. Pic-3: Flexible, less money,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62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behalf of my co-authors, I am </a:t>
            </a:r>
            <a:r>
              <a:rPr lang="en-US" dirty="0" err="1"/>
              <a:t>Wasifur</a:t>
            </a:r>
            <a:r>
              <a:rPr lang="en-US" dirty="0"/>
              <a:t> Rahman, representing ROC-HCI lab of the University of Rochester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7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behalf of my co-authors, I am </a:t>
            </a:r>
            <a:r>
              <a:rPr lang="en-US" dirty="0" err="1"/>
              <a:t>Wasifur</a:t>
            </a:r>
            <a:r>
              <a:rPr lang="en-US" dirty="0"/>
              <a:t> Rahman, representing ROC-HCI lab of the University of Rochester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8595B-204C-5C4F-BFF7-252B2F283A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4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58040-AE84-284B-8178-A76FE8835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5F187-03A8-774F-9824-598960A9C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BDE84-1B36-0243-8EF6-2CB21451C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C4D1-54C0-DC41-BF7D-59CB036F1F7C}" type="datetime1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8A5BD-FC33-234B-9E50-D854109A1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A7527-973D-7142-B4EF-2D59A6FE2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8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D31A-0B39-4341-9C30-3AEB7E42C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6F5846-7970-F848-BE6A-05469A958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18036-1A87-1344-A8FA-526AFF03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C3069-2687-0840-97E0-43CD7AF9604C}" type="datetime1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15B76-79FF-FC45-A1B9-F8A98191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07888-5B46-CA45-BA16-0927438B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0653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AE2EBE-8F84-5F48-8BA8-C4B3493C3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9B053-FB26-C14F-830F-184AE5C16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99E1E-5CB6-124A-AB9B-5C97713B2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C3069-2687-0840-97E0-43CD7AF9604C}" type="datetime1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EA7AD-6A5E-B04A-B7D2-C44489214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8A198-E235-1A4A-A84D-46324ABB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3905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0685-C4EE-B04F-898C-0F993159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5BF9E-97BF-1344-90B3-0A3173373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D4D68-F132-C547-8F14-EEC89EC72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C3069-2687-0840-97E0-43CD7AF9604C}" type="datetime1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F788E-24AB-5541-84D3-918EC5F2C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DFF3E-DB38-1E4F-A786-C58F477BA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3483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29996-3B58-9841-9D66-82857DC17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5E301-62A2-5848-BFF2-87326D03C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3F819-8EF1-5E48-8351-BDFEE5B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6FC0-CF77-274F-9823-E7D8E08D518E}" type="datetime1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98EF2-9DB5-2D4E-A45A-9C32B29B2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392C3-A400-A74D-958D-61A7EB66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8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84E8E-3F76-854C-A472-1E80D66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6E6E0-F9F5-5A49-8D01-999C3E14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CE2D73-BA65-8B48-85EE-C21E4749D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63B01-DD12-C144-BC50-E9C44A42C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C3069-2687-0840-97E0-43CD7AF9604C}" type="datetime1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5D1E1-77AB-C142-862F-05DE3794E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A2A33-0EA8-A04A-AF67-B74B2079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0788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6546-A2A9-2744-94DE-771E3F429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DC067-55C9-2D48-8339-53096BFBC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630CE-588C-C147-9054-2BA143582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02915-6BDA-D645-9DCC-AE7DB7E4A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2179E-27F7-FC45-94CF-C7033699F4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71A019-F9E4-AE4B-A538-C131DE29F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C3069-2687-0840-97E0-43CD7AF9604C}" type="datetime1">
              <a:rPr lang="en-US" smtClean="0"/>
              <a:t>9/10/19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1747C6-85E4-FB43-A96E-3A9BB196C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C3E1A7-DA3B-BE46-ABE7-8EFD6464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9460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55E5-D902-C540-B542-AF63DBAF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37FBE-C6A1-5D47-9B0D-5A8EE3597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7C61F-C6A2-C34E-868F-9E7B4FB93872}" type="datetime1">
              <a:rPr lang="en-US" smtClean="0"/>
              <a:t>9/10/19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B4B47-3148-F548-940F-CC98E989F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1F7B8-4D55-774C-BD32-EA268CDD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2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70241-44A7-9D45-B718-183157534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54B2-FA05-8E4E-BF19-BAD813B26A1C}" type="datetime1">
              <a:rPr lang="en-US" smtClean="0"/>
              <a:t>9/10/19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14F7E-3577-3E42-B49E-28E948F7E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7D3DB-42A5-A645-9405-13B1CA31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2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C7FE0-AD43-2C45-8196-664C7C34F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0B29-DF62-674F-9072-4485ACBB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5894A-2A7F-DC4B-920A-448B6C14D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DA884-4A5D-354C-BFEB-F36192DA4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C3069-2687-0840-97E0-43CD7AF9604C}" type="datetime1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F920F-3DA9-AF40-8CB0-A9503BE9A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FA4DC-26B9-9141-A05B-4AC63B07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4151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EE9F-A793-424E-90B8-F11D4CCEC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AAFAD-7D80-B442-A301-6955248F9D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BDA50F-74EA-534F-9AD1-8992770AD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F91DF-7575-6C45-8AB7-5B635EF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F5AE-F4A3-8943-B987-BE51198D1C98}" type="datetime1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E6F6B-6BD7-F44D-8F1B-27A5655F4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AE10D-422D-1F46-9EAE-D7AB27FC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3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D577FE-2797-4349-937A-034ADAB0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DF903-9B8C-CA4F-957F-2A92A7420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4835B-F945-2549-B34A-20831FDABF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C3069-2687-0840-97E0-43CD7AF9604C}" type="datetime1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2609C-F5C8-9448-90F2-5D7399237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6DA60-DFDB-F948-ACCF-82A08DBCF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7F4E5-2D2C-D344-8C5E-D668CC90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50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hyperlink" Target="https://www.unhcr.org/uk/figures-at-a-glance.html" TargetMode="External"/><Relationship Id="rId4" Type="http://schemas.openxmlformats.org/officeDocument/2006/relationships/hyperlink" Target="https://www.independent.co.uk/topic/refuge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remote.co/why-the-future-of-work-is-remote/" TargetMode="External"/><Relationship Id="rId4" Type="http://schemas.openxmlformats.org/officeDocument/2006/relationships/hyperlink" Target="http://clipartsign.com/image/12020/" TargetMode="External"/><Relationship Id="rId9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nrefugees.org/emergencies/rohingya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adrianharris.org/wisdom.htm" TargetMode="External"/><Relationship Id="rId5" Type="http://schemas.openxmlformats.org/officeDocument/2006/relationships/hyperlink" Target="https://www.justgiving.com/campaigns/charity/khalsaaid/refugees" TargetMode="External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0.png"/><Relationship Id="rId7" Type="http://schemas.openxmlformats.org/officeDocument/2006/relationships/hyperlink" Target="https://moot.typepad.com/.a/6a00d8341c01ff53ef01b7c73e25c5970b-popu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reamstime.com/royalty-free-stock-photography-psychiatrist-male-patient-image18374737" TargetMode="External"/><Relationship Id="rId11" Type="http://schemas.openxmlformats.org/officeDocument/2006/relationships/image" Target="../media/image46.jpeg"/><Relationship Id="rId5" Type="http://schemas.openxmlformats.org/officeDocument/2006/relationships/image" Target="../media/image43.png"/><Relationship Id="rId10" Type="http://schemas.openxmlformats.org/officeDocument/2006/relationships/image" Target="../media/image45.jpg"/><Relationship Id="rId4" Type="http://schemas.openxmlformats.org/officeDocument/2006/relationships/image" Target="../media/image42.jpg"/><Relationship Id="rId9" Type="http://schemas.openxmlformats.org/officeDocument/2006/relationships/image" Target="../media/image4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toronto.ca/news/new-technique-developed-u-t-uses-eeg-show-how-our-brains-perceive-fac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hyperlink" Target="https://www.blastam.com/data-quality-assurance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46.jpeg"/><Relationship Id="rId5" Type="http://schemas.openxmlformats.org/officeDocument/2006/relationships/hyperlink" Target="https://hazelcast.com/glossary/directed-acyclic-graph/" TargetMode="External"/><Relationship Id="rId10" Type="http://schemas.openxmlformats.org/officeDocument/2006/relationships/image" Target="../media/image59.png"/><Relationship Id="rId4" Type="http://schemas.openxmlformats.org/officeDocument/2006/relationships/hyperlink" Target="https://steemit.com/bitcoin/@chitty/bitcoin-maximalists-are-confused-af-right-now" TargetMode="External"/><Relationship Id="rId9" Type="http://schemas.openxmlformats.org/officeDocument/2006/relationships/image" Target="../media/image58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hyperlink" Target="https://www.blastam.com/data-quality-assurance" TargetMode="External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hyperlink" Target="https://hazelcast.com/glossary/directed-acyclic-graph/" TargetMode="External"/><Relationship Id="rId10" Type="http://schemas.openxmlformats.org/officeDocument/2006/relationships/image" Target="../media/image46.jpeg"/><Relationship Id="rId4" Type="http://schemas.openxmlformats.org/officeDocument/2006/relationships/hyperlink" Target="https://steemit.com/bitcoin/@chitty/bitcoin-maximalists-are-confused-af-right-now" TargetMode="External"/><Relationship Id="rId9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uniontestprep.com/cna/blog/patient-differences-religious-ethnic-and-cultura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apantimes.co.jp/news/2018/04/17/asia-pacific/social-issues-asia-pacific/conditions-worsening-700000-rohingya-refugees-coxs-bazar-ahead-monsoon-rains/#.XXURbZNKjMU" TargetMode="External"/><Relationship Id="rId3" Type="http://schemas.openxmlformats.org/officeDocument/2006/relationships/hyperlink" Target="https://en.wikipedia.org/wiki/Myanmar#/media/File:Myanmar_-_Location_Map_(2013)_-_MMR_-_UNOCHA.svg" TargetMode="External"/><Relationship Id="rId7" Type="http://schemas.openxmlformats.org/officeDocument/2006/relationships/hyperlink" Target="https://www.aljazeera.com/indepth/features/2017/08/rohingya-muslims-170831065142812.html" TargetMode="External"/><Relationship Id="rId2" Type="http://schemas.openxmlformats.org/officeDocument/2006/relationships/hyperlink" Target="https://www.huffingtonpost.co.uk/entry/rohingya-crisis-photos_n_5a3bc302e4b025f99e150f1d?guccounter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bc.co.uk/news/world-11108059" TargetMode="External"/><Relationship Id="rId5" Type="http://schemas.openxmlformats.org/officeDocument/2006/relationships/hyperlink" Target="https://www.legal-malta.com/news/dangers-of-acquiring-citizenship-by-investment" TargetMode="External"/><Relationship Id="rId4" Type="http://schemas.openxmlformats.org/officeDocument/2006/relationships/hyperlink" Target="https://www.bbc.co.uk/news/uk-politics-2729541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ertsonburns.com/how-we-are-differen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7.jpg"/><Relationship Id="rId3" Type="http://schemas.openxmlformats.org/officeDocument/2006/relationships/hyperlink" Target="http://clipartsign.com/image/12020/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11" Type="http://schemas.openxmlformats.org/officeDocument/2006/relationships/image" Target="../media/image11.jpg"/><Relationship Id="rId5" Type="http://schemas.openxmlformats.org/officeDocument/2006/relationships/hyperlink" Target="https://cloudlibrariandownunder.wordpress.com/2016/09/02/speedy-coding-and-discovery-how-fast-is-fast-and-making-a-difference-for-library-users/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www.zdnet.com/article/faster-flexible-forward-looking-how-to-make-it-more-responsive-to-business/" TargetMode="Externa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E2D22FD-C9DA-CB4B-88C6-CFFA9458D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1960772" cy="62644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A3C7D-D226-874C-BB4B-477F48CA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356350"/>
            <a:ext cx="111199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5D42D-A860-9448-B431-99BDB178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1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AA59CFEA-CBE9-AA4D-A56D-04127885736B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3445961A-4979-6C47-A30D-B8989C94D260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pic>
        <p:nvPicPr>
          <p:cNvPr id="26" name="Google Shape;113;p3">
            <a:extLst>
              <a:ext uri="{FF2B5EF4-FFF2-40B4-BE49-F238E27FC236}">
                <a16:creationId xmlns:a16="http://schemas.microsoft.com/office/drawing/2014/main" id="{9F64D204-3B87-BF4C-8A44-551494AE61C2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28774" y="3630536"/>
            <a:ext cx="9336600" cy="25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DF92D07-6047-204B-BE67-41692D54ED3D}"/>
              </a:ext>
            </a:extLst>
          </p:cNvPr>
          <p:cNvSpPr txBox="1"/>
          <p:nvPr/>
        </p:nvSpPr>
        <p:spPr>
          <a:xfrm>
            <a:off x="9613655" y="5926754"/>
            <a:ext cx="2347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https://www.independent.co.uk/topic/refugee</a:t>
            </a:r>
            <a:endParaRPr lang="en-US" sz="800" dirty="0">
              <a:hlinkClick r:id="rId5"/>
            </a:endParaRPr>
          </a:p>
          <a:p>
            <a:r>
              <a:rPr lang="en-US" sz="800" dirty="0">
                <a:hlinkClick r:id="rId5"/>
              </a:rPr>
              <a:t>https://www.unhcr.org/uk/figures-at-a-glance.html</a:t>
            </a:r>
            <a:endParaRPr lang="en-US" sz="800" dirty="0"/>
          </a:p>
        </p:txBody>
      </p:sp>
      <p:pic>
        <p:nvPicPr>
          <p:cNvPr id="4" name="Picture 3" descr="A group of people standing next to a body of water&#10;&#10;Description automatically generated">
            <a:extLst>
              <a:ext uri="{FF2B5EF4-FFF2-40B4-BE49-F238E27FC236}">
                <a16:creationId xmlns:a16="http://schemas.microsoft.com/office/drawing/2014/main" id="{C587C373-1EAC-F548-A018-D12773A39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655"/>
            <a:ext cx="6096000" cy="3618905"/>
          </a:xfrm>
          <a:prstGeom prst="rect">
            <a:avLst/>
          </a:prstGeom>
        </p:spPr>
      </p:pic>
      <p:sp>
        <p:nvSpPr>
          <p:cNvPr id="15" name="Chevron 14">
            <a:extLst>
              <a:ext uri="{FF2B5EF4-FFF2-40B4-BE49-F238E27FC236}">
                <a16:creationId xmlns:a16="http://schemas.microsoft.com/office/drawing/2014/main" id="{712006EA-48DD-ED4B-851E-9FEC7C53AA00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BEB0B3F9-5264-F740-9DB2-CA7B76327DB3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062252BE-C12C-BD40-9FF6-58AC149494A4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A5736048-D5C4-A04D-B69C-AE9971FF3BBC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06B0F3E5-EBFF-624C-B227-5187535C4E57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3FDC02F6-17C2-D242-904B-46935A36D8D4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DCAB777E-A7C4-E74F-8D1E-200B9830AF02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pic>
        <p:nvPicPr>
          <p:cNvPr id="12" name="Picture 11" descr="A group of people walking in front of a crowd&#10;&#10;Description automatically generated">
            <a:extLst>
              <a:ext uri="{FF2B5EF4-FFF2-40B4-BE49-F238E27FC236}">
                <a16:creationId xmlns:a16="http://schemas.microsoft.com/office/drawing/2014/main" id="{6911B779-BD14-7E43-B975-E9292DB0F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718" y="57055"/>
            <a:ext cx="5716054" cy="36065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6B6483-7069-2944-80B2-9FDDBD4777BB}"/>
              </a:ext>
            </a:extLst>
          </p:cNvPr>
          <p:cNvSpPr/>
          <p:nvPr/>
        </p:nvSpPr>
        <p:spPr>
          <a:xfrm>
            <a:off x="1216794" y="5209790"/>
            <a:ext cx="9531153" cy="573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72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0;p1">
            <a:extLst>
              <a:ext uri="{FF2B5EF4-FFF2-40B4-BE49-F238E27FC236}">
                <a16:creationId xmlns:a16="http://schemas.microsoft.com/office/drawing/2014/main" id="{9E24DED0-19EA-6042-BADB-9FEF350943AC}"/>
              </a:ext>
            </a:extLst>
          </p:cNvPr>
          <p:cNvSpPr txBox="1">
            <a:spLocks/>
          </p:cNvSpPr>
          <p:nvPr/>
        </p:nvSpPr>
        <p:spPr>
          <a:xfrm>
            <a:off x="-1" y="40276"/>
            <a:ext cx="12191999" cy="181676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1" dirty="0">
                <a:solidFill>
                  <a:schemeClr val="lt1"/>
                </a:solidFill>
              </a:rPr>
              <a:t>Two Tell-tale Perspectives of PTSD: Neurobiological Abnormalities</a:t>
            </a:r>
            <a:r>
              <a:rPr lang="en-US" sz="4000" dirty="0">
                <a:solidFill>
                  <a:schemeClr val="lt1"/>
                </a:solidFill>
              </a:rPr>
              <a:t> </a:t>
            </a:r>
            <a:r>
              <a:rPr lang="en-US" sz="4000" b="1" dirty="0">
                <a:solidFill>
                  <a:schemeClr val="lt1"/>
                </a:solidFill>
              </a:rPr>
              <a:t>and Bayesian Regulatory Network of the Underlying Disorder in a Refugee Context</a:t>
            </a:r>
            <a:endParaRPr lang="en-US" sz="4000" dirty="0">
              <a:solidFill>
                <a:schemeClr val="lt1"/>
              </a:solidFill>
            </a:endParaRPr>
          </a:p>
        </p:txBody>
      </p:sp>
      <p:sp>
        <p:nvSpPr>
          <p:cNvPr id="7" name="Google Shape;91;p1">
            <a:extLst>
              <a:ext uri="{FF2B5EF4-FFF2-40B4-BE49-F238E27FC236}">
                <a16:creationId xmlns:a16="http://schemas.microsoft.com/office/drawing/2014/main" id="{7E004D99-A434-7F45-933D-4FE8953D8CA6}"/>
              </a:ext>
            </a:extLst>
          </p:cNvPr>
          <p:cNvSpPr txBox="1">
            <a:spLocks/>
          </p:cNvSpPr>
          <p:nvPr/>
        </p:nvSpPr>
        <p:spPr>
          <a:xfrm>
            <a:off x="399048" y="2170736"/>
            <a:ext cx="11393905" cy="813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400"/>
              <a:buFont typeface="Arial" panose="020B0604020202020204" pitchFamily="34" charset="0"/>
              <a:buNone/>
            </a:pPr>
            <a:r>
              <a:rPr lang="en-US" dirty="0"/>
              <a:t>Farhana Shahid,                                 , Anika </a:t>
            </a:r>
            <a:r>
              <a:rPr lang="en-US" dirty="0" err="1"/>
              <a:t>Binte</a:t>
            </a:r>
            <a:r>
              <a:rPr lang="en-US" dirty="0"/>
              <a:t> Islam, </a:t>
            </a:r>
            <a:r>
              <a:rPr lang="en-US" dirty="0" err="1"/>
              <a:t>Nipi</a:t>
            </a:r>
            <a:r>
              <a:rPr lang="en-US" dirty="0"/>
              <a:t> Paul, Nabila Khan, Mohammad </a:t>
            </a:r>
            <a:r>
              <a:rPr lang="en-US" dirty="0" err="1"/>
              <a:t>Saifur</a:t>
            </a:r>
            <a:r>
              <a:rPr lang="en-US" dirty="0"/>
              <a:t> Rahman, Md </a:t>
            </a:r>
            <a:r>
              <a:rPr lang="en-US" dirty="0" err="1"/>
              <a:t>Munirul</a:t>
            </a:r>
            <a:r>
              <a:rPr lang="en-US" dirty="0"/>
              <a:t> Haque, and A. B. M. </a:t>
            </a:r>
            <a:r>
              <a:rPr lang="en-US" dirty="0" err="1"/>
              <a:t>Alim</a:t>
            </a:r>
            <a:r>
              <a:rPr lang="en-US" dirty="0"/>
              <a:t> Al Islam</a:t>
            </a:r>
          </a:p>
          <a:p>
            <a:pPr marL="0" indent="0" algn="ctr">
              <a:buClr>
                <a:schemeClr val="dk1"/>
              </a:buClr>
              <a:buSzPts val="2400"/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Google Shape;92;p1">
            <a:extLst>
              <a:ext uri="{FF2B5EF4-FFF2-40B4-BE49-F238E27FC236}">
                <a16:creationId xmlns:a16="http://schemas.microsoft.com/office/drawing/2014/main" id="{CE7F40F9-BE9F-914F-AEBF-4DADB6E143E1}"/>
              </a:ext>
            </a:extLst>
          </p:cNvPr>
          <p:cNvSpPr txBox="1"/>
          <p:nvPr/>
        </p:nvSpPr>
        <p:spPr>
          <a:xfrm>
            <a:off x="-1168341" y="4570426"/>
            <a:ext cx="11393905" cy="81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93;p1">
            <a:extLst>
              <a:ext uri="{FF2B5EF4-FFF2-40B4-BE49-F238E27FC236}">
                <a16:creationId xmlns:a16="http://schemas.microsoft.com/office/drawing/2014/main" id="{0A2326A9-E28F-1B4E-88BC-EF7A10975C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8612" y="3230448"/>
            <a:ext cx="1698104" cy="179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4;p1">
            <a:extLst>
              <a:ext uri="{FF2B5EF4-FFF2-40B4-BE49-F238E27FC236}">
                <a16:creationId xmlns:a16="http://schemas.microsoft.com/office/drawing/2014/main" id="{923060BB-4EEA-614A-8132-7771780E727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5362" y="3314460"/>
            <a:ext cx="237172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5;p1">
            <a:extLst>
              <a:ext uri="{FF2B5EF4-FFF2-40B4-BE49-F238E27FC236}">
                <a16:creationId xmlns:a16="http://schemas.microsoft.com/office/drawing/2014/main" id="{F13BC887-8FFE-FE4B-BB6F-8B1A2F28FD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4854" y="3212808"/>
            <a:ext cx="2371726" cy="185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6;p1">
            <a:extLst>
              <a:ext uri="{FF2B5EF4-FFF2-40B4-BE49-F238E27FC236}">
                <a16:creationId xmlns:a16="http://schemas.microsoft.com/office/drawing/2014/main" id="{F956E26A-CF80-D240-92A5-A8944CE3192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03341" y="3153944"/>
            <a:ext cx="2989610" cy="190978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3B3426-17AA-7C4A-895D-AE50197DE485}"/>
              </a:ext>
            </a:extLst>
          </p:cNvPr>
          <p:cNvSpPr txBox="1"/>
          <p:nvPr/>
        </p:nvSpPr>
        <p:spPr>
          <a:xfrm>
            <a:off x="2766790" y="2072221"/>
            <a:ext cx="3146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  </a:t>
            </a:r>
            <a:r>
              <a:rPr lang="en-US" sz="2800" b="1" dirty="0" err="1">
                <a:solidFill>
                  <a:srgbClr val="FF0000"/>
                </a:solidFill>
              </a:rPr>
              <a:t>Wasifur</a:t>
            </a:r>
            <a:r>
              <a:rPr lang="en-US" sz="2800" b="1" dirty="0">
                <a:solidFill>
                  <a:srgbClr val="FF0000"/>
                </a:solidFill>
              </a:rPr>
              <a:t> Rahman   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725504-0723-634D-A7FB-DCBD157D0F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329" y="3770281"/>
            <a:ext cx="1229353" cy="506204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18B3FD6-72CB-6943-9336-DE89A0DED41C}"/>
              </a:ext>
            </a:extLst>
          </p:cNvPr>
          <p:cNvSpPr/>
          <p:nvPr/>
        </p:nvSpPr>
        <p:spPr>
          <a:xfrm>
            <a:off x="335335" y="3113011"/>
            <a:ext cx="4106516" cy="228860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oter Placeholder 3">
            <a:extLst>
              <a:ext uri="{FF2B5EF4-FFF2-40B4-BE49-F238E27FC236}">
                <a16:creationId xmlns:a16="http://schemas.microsoft.com/office/drawing/2014/main" id="{8EDB929F-48D0-324F-A9CB-97531DF9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Slide Number Placeholder 4">
            <a:extLst>
              <a:ext uri="{FF2B5EF4-FFF2-40B4-BE49-F238E27FC236}">
                <a16:creationId xmlns:a16="http://schemas.microsoft.com/office/drawing/2014/main" id="{1EE204F9-0CCC-1744-BFCA-B800C704D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57F4E5-2D2C-D344-8C5E-D668CC905D40}" type="slidenum">
              <a:rPr lang="en-US" smtClean="0"/>
              <a:t>10</a:t>
            </a:fld>
            <a:endParaRPr lang="en-US" dirty="0"/>
          </a:p>
        </p:txBody>
      </p:sp>
      <p:sp>
        <p:nvSpPr>
          <p:cNvPr id="40" name="Pentagon 39">
            <a:extLst>
              <a:ext uri="{FF2B5EF4-FFF2-40B4-BE49-F238E27FC236}">
                <a16:creationId xmlns:a16="http://schemas.microsoft.com/office/drawing/2014/main" id="{E9E14781-421C-B74B-838F-75A184406356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DF19C3CF-F151-AE47-A6AB-446D85A1BCDD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F3404CB1-162E-F441-B0AC-F1D1B66FF832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E9B64D6A-7B3E-1047-B6BD-C5F1EDB619AE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6ADF9A16-4ABA-4C41-9588-DCC7CC5747ED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45" name="Chevron 44">
            <a:extLst>
              <a:ext uri="{FF2B5EF4-FFF2-40B4-BE49-F238E27FC236}">
                <a16:creationId xmlns:a16="http://schemas.microsoft.com/office/drawing/2014/main" id="{DD996E5A-BCA2-DA42-8362-553059356F42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46" name="Chevron 45">
            <a:extLst>
              <a:ext uri="{FF2B5EF4-FFF2-40B4-BE49-F238E27FC236}">
                <a16:creationId xmlns:a16="http://schemas.microsoft.com/office/drawing/2014/main" id="{5C46F19A-496A-5D42-80C1-3BD0EA795A34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47" name="Chevron 46">
            <a:extLst>
              <a:ext uri="{FF2B5EF4-FFF2-40B4-BE49-F238E27FC236}">
                <a16:creationId xmlns:a16="http://schemas.microsoft.com/office/drawing/2014/main" id="{C8D21069-5065-D648-8D47-066201048EA2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48" name="Chevron 47">
            <a:extLst>
              <a:ext uri="{FF2B5EF4-FFF2-40B4-BE49-F238E27FC236}">
                <a16:creationId xmlns:a16="http://schemas.microsoft.com/office/drawing/2014/main" id="{1CE8A8A8-BFA7-E44F-B603-31A9AA63F4F8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2257681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A3C7D-D226-874C-BB4B-477F48CA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356350"/>
            <a:ext cx="111199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5D42D-A860-9448-B431-99BDB178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95DF5C-FF06-0343-AA2F-341FCCC44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1" y="2193896"/>
            <a:ext cx="4445000" cy="2959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23035A-F0B5-8F48-B6B7-AD017090B68A}"/>
              </a:ext>
            </a:extLst>
          </p:cNvPr>
          <p:cNvSpPr txBox="1"/>
          <p:nvPr/>
        </p:nvSpPr>
        <p:spPr>
          <a:xfrm>
            <a:off x="0" y="5446593"/>
            <a:ext cx="663649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www.medicalnewstoday.com</a:t>
            </a:r>
            <a:r>
              <a:rPr lang="en-US" sz="800" dirty="0"/>
              <a:t>/articles/316698.php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corporateleaderscommunications.com</a:t>
            </a:r>
            <a:r>
              <a:rPr lang="en-US" sz="800" dirty="0"/>
              <a:t>/blog/marketing-operations-2-0-defining-the-new-organizational-structure/</a:t>
            </a:r>
          </a:p>
          <a:p>
            <a:r>
              <a:rPr lang="en-US" sz="800" dirty="0">
                <a:hlinkClick r:id="rId4"/>
              </a:rPr>
              <a:t>http://clipartsign.com/image/12020/</a:t>
            </a:r>
            <a:endParaRPr lang="en-US" sz="800" dirty="0"/>
          </a:p>
          <a:p>
            <a:r>
              <a:rPr lang="en-US" sz="800" dirty="0">
                <a:hlinkClick r:id="rId5"/>
              </a:rPr>
              <a:t>https://remote.co/why-the-future-of-work-is-remote/</a:t>
            </a:r>
            <a:endParaRPr lang="en-US" sz="8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D6F7BE3A-AF37-C144-A3EE-187DEEB50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0254" y="252041"/>
            <a:ext cx="2754932" cy="15496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76C145-F8A0-6749-B702-555E232B0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5820" y="132462"/>
            <a:ext cx="1653476" cy="1653476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A32AD0-6F36-7446-AF0C-6BB928BAFFA5}"/>
              </a:ext>
            </a:extLst>
          </p:cNvPr>
          <p:cNvCxnSpPr>
            <a:cxnSpLocks/>
          </p:cNvCxnSpPr>
          <p:nvPr/>
        </p:nvCxnSpPr>
        <p:spPr>
          <a:xfrm flipV="1">
            <a:off x="4614862" y="1635504"/>
            <a:ext cx="1466850" cy="1093415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C6275D1-64B8-4445-A9E2-4810B015F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6618" y="2134884"/>
            <a:ext cx="3513326" cy="175666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4BDD53-FD89-944F-945E-BE97B4CEC182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549406" y="1026866"/>
            <a:ext cx="4000848" cy="1944934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5F3635-ABBB-454A-B82F-5263F5304987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549406" y="3013216"/>
            <a:ext cx="3057212" cy="112410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31DAD9-44C4-0B48-905F-7DE4712EA08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4605439" y="4552033"/>
            <a:ext cx="3001179" cy="668448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clipart&#10;&#10;Description automatically generated">
            <a:extLst>
              <a:ext uri="{FF2B5EF4-FFF2-40B4-BE49-F238E27FC236}">
                <a16:creationId xmlns:a16="http://schemas.microsoft.com/office/drawing/2014/main" id="{182898A8-6145-D042-97B0-72DF39E902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6618" y="4167442"/>
            <a:ext cx="3057211" cy="2106078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9F6BEA4A-1D77-9E4E-8179-8B3860C9596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7F4E5-2D2C-D344-8C5E-D668CC905D4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54AC47D9-CA88-3744-B85F-042D2F94AA6C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D157FADF-6071-F24D-B336-49932A37C8D7}"/>
              </a:ext>
            </a:extLst>
          </p:cNvPr>
          <p:cNvSpPr/>
          <p:nvPr/>
        </p:nvSpPr>
        <p:spPr>
          <a:xfrm>
            <a:off x="1263112" y="6328713"/>
            <a:ext cx="1451007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F18D82C6-B539-784F-96B1-322D1FF2DA53}"/>
              </a:ext>
            </a:extLst>
          </p:cNvPr>
          <p:cNvSpPr/>
          <p:nvPr/>
        </p:nvSpPr>
        <p:spPr>
          <a:xfrm>
            <a:off x="2515651" y="6333961"/>
            <a:ext cx="1451007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89E340AD-AEBD-6241-94E7-B0D112C24FD6}"/>
              </a:ext>
            </a:extLst>
          </p:cNvPr>
          <p:cNvSpPr/>
          <p:nvPr/>
        </p:nvSpPr>
        <p:spPr>
          <a:xfrm>
            <a:off x="3753907" y="6343481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EF8BFF1C-8FC7-E043-B7B0-28EC76BCA9DF}"/>
              </a:ext>
            </a:extLst>
          </p:cNvPr>
          <p:cNvSpPr/>
          <p:nvPr/>
        </p:nvSpPr>
        <p:spPr>
          <a:xfrm>
            <a:off x="4992158" y="6338715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A35C4D92-871C-D749-B137-9067F621525A}"/>
              </a:ext>
            </a:extLst>
          </p:cNvPr>
          <p:cNvSpPr/>
          <p:nvPr/>
        </p:nvSpPr>
        <p:spPr>
          <a:xfrm>
            <a:off x="6401863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75704C82-E4C9-494B-8D25-856BCCA7E9A4}"/>
              </a:ext>
            </a:extLst>
          </p:cNvPr>
          <p:cNvSpPr/>
          <p:nvPr/>
        </p:nvSpPr>
        <p:spPr>
          <a:xfrm>
            <a:off x="7793666" y="6344303"/>
            <a:ext cx="237903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Recommendation</a:t>
            </a: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00E899F2-A45F-6F40-ADEC-1BD0D0D75661}"/>
              </a:ext>
            </a:extLst>
          </p:cNvPr>
          <p:cNvSpPr/>
          <p:nvPr/>
        </p:nvSpPr>
        <p:spPr>
          <a:xfrm>
            <a:off x="11126759" y="6346376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00DFF812-C8EA-EC4F-82F5-799C62EB1F55}"/>
              </a:ext>
            </a:extLst>
          </p:cNvPr>
          <p:cNvSpPr/>
          <p:nvPr/>
        </p:nvSpPr>
        <p:spPr>
          <a:xfrm>
            <a:off x="9956738" y="6348617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98569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23035A-F0B5-8F48-B6B7-AD017090B68A}"/>
              </a:ext>
            </a:extLst>
          </p:cNvPr>
          <p:cNvSpPr txBox="1"/>
          <p:nvPr/>
        </p:nvSpPr>
        <p:spPr>
          <a:xfrm>
            <a:off x="0" y="5446593"/>
            <a:ext cx="663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9B98BA-1A79-004F-98B7-8930793BBC27}"/>
              </a:ext>
            </a:extLst>
          </p:cNvPr>
          <p:cNvSpPr/>
          <p:nvPr/>
        </p:nvSpPr>
        <p:spPr>
          <a:xfrm>
            <a:off x="3812579" y="291683"/>
            <a:ext cx="4484037" cy="78970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F55B5-8F0A-0541-A34D-89947AB10DF6}"/>
              </a:ext>
            </a:extLst>
          </p:cNvPr>
          <p:cNvSpPr txBox="1"/>
          <p:nvPr/>
        </p:nvSpPr>
        <p:spPr>
          <a:xfrm>
            <a:off x="4060211" y="442214"/>
            <a:ext cx="4025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Detecting Relevant EEG Signals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AF6E4D1-403D-B941-889A-02951509BC99}"/>
              </a:ext>
            </a:extLst>
          </p:cNvPr>
          <p:cNvSpPr/>
          <p:nvPr/>
        </p:nvSpPr>
        <p:spPr>
          <a:xfrm>
            <a:off x="3812578" y="1388085"/>
            <a:ext cx="4484037" cy="78970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31CA74-FFB1-EA41-91CB-2D4E11EBA2C8}"/>
              </a:ext>
            </a:extLst>
          </p:cNvPr>
          <p:cNvSpPr txBox="1"/>
          <p:nvPr/>
        </p:nvSpPr>
        <p:spPr>
          <a:xfrm>
            <a:off x="4973148" y="1574696"/>
            <a:ext cx="2162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Bayesian Model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AD54602-C334-7D4C-A613-37F113A53946}"/>
              </a:ext>
            </a:extLst>
          </p:cNvPr>
          <p:cNvSpPr/>
          <p:nvPr/>
        </p:nvSpPr>
        <p:spPr>
          <a:xfrm>
            <a:off x="3830731" y="3792062"/>
            <a:ext cx="4484037" cy="78970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A7B502-B441-1441-A2DE-216848B16428}"/>
              </a:ext>
            </a:extLst>
          </p:cNvPr>
          <p:cNvSpPr txBox="1"/>
          <p:nvPr/>
        </p:nvSpPr>
        <p:spPr>
          <a:xfrm>
            <a:off x="5239506" y="3955694"/>
            <a:ext cx="1748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Future Work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83419A1-5428-8741-BC6A-A8F3B167F82C}"/>
              </a:ext>
            </a:extLst>
          </p:cNvPr>
          <p:cNvSpPr/>
          <p:nvPr/>
        </p:nvSpPr>
        <p:spPr>
          <a:xfrm>
            <a:off x="3830731" y="2529524"/>
            <a:ext cx="4484037" cy="78970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723DC4-C552-314B-98D4-C5E86EAB4FC2}"/>
              </a:ext>
            </a:extLst>
          </p:cNvPr>
          <p:cNvSpPr txBox="1"/>
          <p:nvPr/>
        </p:nvSpPr>
        <p:spPr>
          <a:xfrm>
            <a:off x="5396505" y="2734841"/>
            <a:ext cx="1434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Validation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4BF47D1-FC8C-664F-B81C-4D634FB06CF8}"/>
              </a:ext>
            </a:extLst>
          </p:cNvPr>
          <p:cNvSpPr/>
          <p:nvPr/>
        </p:nvSpPr>
        <p:spPr>
          <a:xfrm>
            <a:off x="3812578" y="4869872"/>
            <a:ext cx="4484037" cy="78970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FF6ECE-CD1A-4F4D-9AC6-9DD6E0AC3A4C}"/>
              </a:ext>
            </a:extLst>
          </p:cNvPr>
          <p:cNvSpPr txBox="1"/>
          <p:nvPr/>
        </p:nvSpPr>
        <p:spPr>
          <a:xfrm>
            <a:off x="5371556" y="5039956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Guidance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D3DC04-A7B7-9449-BFD6-020A781597E5}"/>
              </a:ext>
            </a:extLst>
          </p:cNvPr>
          <p:cNvSpPr txBox="1"/>
          <p:nvPr/>
        </p:nvSpPr>
        <p:spPr>
          <a:xfrm>
            <a:off x="-81753" y="-705"/>
            <a:ext cx="1133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Goals</a:t>
            </a:r>
          </a:p>
        </p:txBody>
      </p:sp>
      <p:sp>
        <p:nvSpPr>
          <p:cNvPr id="60" name="Footer Placeholder 3">
            <a:extLst>
              <a:ext uri="{FF2B5EF4-FFF2-40B4-BE49-F238E27FC236}">
                <a16:creationId xmlns:a16="http://schemas.microsoft.com/office/drawing/2014/main" id="{9AEA978E-F7D2-E24C-B3C4-0A53A5E11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1" name="Slide Number Placeholder 4">
            <a:extLst>
              <a:ext uri="{FF2B5EF4-FFF2-40B4-BE49-F238E27FC236}">
                <a16:creationId xmlns:a16="http://schemas.microsoft.com/office/drawing/2014/main" id="{65E51CEF-C43B-E340-8DEF-2DDB010A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57F4E5-2D2C-D344-8C5E-D668CC905D40}" type="slidenum">
              <a:rPr lang="en-US" smtClean="0"/>
              <a:t>12</a:t>
            </a:fld>
            <a:endParaRPr lang="en-US" dirty="0"/>
          </a:p>
        </p:txBody>
      </p:sp>
      <p:sp>
        <p:nvSpPr>
          <p:cNvPr id="62" name="Pentagon 61">
            <a:extLst>
              <a:ext uri="{FF2B5EF4-FFF2-40B4-BE49-F238E27FC236}">
                <a16:creationId xmlns:a16="http://schemas.microsoft.com/office/drawing/2014/main" id="{23E8575A-8520-9C4F-B88D-AF213079EAFB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63" name="Chevron 62">
            <a:extLst>
              <a:ext uri="{FF2B5EF4-FFF2-40B4-BE49-F238E27FC236}">
                <a16:creationId xmlns:a16="http://schemas.microsoft.com/office/drawing/2014/main" id="{E6E22A9B-F43F-874C-9BB7-646083C0B01E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sp>
        <p:nvSpPr>
          <p:cNvPr id="64" name="Chevron 63">
            <a:extLst>
              <a:ext uri="{FF2B5EF4-FFF2-40B4-BE49-F238E27FC236}">
                <a16:creationId xmlns:a16="http://schemas.microsoft.com/office/drawing/2014/main" id="{E7D7ACBD-8049-214D-B2A9-05919609B4B5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65" name="Chevron 64">
            <a:extLst>
              <a:ext uri="{FF2B5EF4-FFF2-40B4-BE49-F238E27FC236}">
                <a16:creationId xmlns:a16="http://schemas.microsoft.com/office/drawing/2014/main" id="{967D5354-B3F4-2445-86E1-7F0BD1B2A6F4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8B88113F-9EAA-B249-9168-5C6C7CE97DAF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67" name="Chevron 66">
            <a:extLst>
              <a:ext uri="{FF2B5EF4-FFF2-40B4-BE49-F238E27FC236}">
                <a16:creationId xmlns:a16="http://schemas.microsoft.com/office/drawing/2014/main" id="{96D2E281-E54B-4F4F-AC12-2338D1E534DD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68" name="Chevron 67">
            <a:extLst>
              <a:ext uri="{FF2B5EF4-FFF2-40B4-BE49-F238E27FC236}">
                <a16:creationId xmlns:a16="http://schemas.microsoft.com/office/drawing/2014/main" id="{AEBACA1D-BF63-B640-B694-BDF7F497687B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69" name="Chevron 68">
            <a:extLst>
              <a:ext uri="{FF2B5EF4-FFF2-40B4-BE49-F238E27FC236}">
                <a16:creationId xmlns:a16="http://schemas.microsoft.com/office/drawing/2014/main" id="{58902A30-DCDF-5F46-A9BA-E013F168D50E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70" name="Chevron 69">
            <a:extLst>
              <a:ext uri="{FF2B5EF4-FFF2-40B4-BE49-F238E27FC236}">
                <a16:creationId xmlns:a16="http://schemas.microsoft.com/office/drawing/2014/main" id="{7C8802E5-048D-F145-8A50-DDD7E5C8689E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416251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26" grpId="0" animBg="1"/>
      <p:bldP spid="12" grpId="0"/>
      <p:bldP spid="31" grpId="0" animBg="1"/>
      <p:bldP spid="14" grpId="0"/>
      <p:bldP spid="42" grpId="0" animBg="1"/>
      <p:bldP spid="15" grpId="0"/>
      <p:bldP spid="43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E2D22FD-C9DA-CB4B-88C6-CFFA9458D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1960772" cy="626448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A3C7D-D226-874C-BB4B-477F48CA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356350"/>
            <a:ext cx="111199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5D42D-A860-9448-B431-99BDB178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13</a:t>
            </a:fld>
            <a:endParaRPr lang="en-US"/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879828D1-01E9-A749-A832-F9D4A6422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236" y="162133"/>
            <a:ext cx="3573553" cy="2006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EE8B44-DA88-8F43-AA37-8EDB59408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449" y="3730921"/>
            <a:ext cx="3679126" cy="21001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F54E27-2705-6A41-BF27-7C61D465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6754" y="3947649"/>
            <a:ext cx="4000498" cy="17981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B6B0066-2B91-024F-B764-4ED4F8BB64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76753" y="-55193"/>
            <a:ext cx="4036095" cy="3429000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7519F702-4287-F64A-9DDA-284F3D54C228}"/>
              </a:ext>
            </a:extLst>
          </p:cNvPr>
          <p:cNvSpPr/>
          <p:nvPr/>
        </p:nvSpPr>
        <p:spPr>
          <a:xfrm>
            <a:off x="4731356" y="1297459"/>
            <a:ext cx="16323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89DBCA74-4D50-8049-94B6-D529A94C8EA4}"/>
              </a:ext>
            </a:extLst>
          </p:cNvPr>
          <p:cNvSpPr/>
          <p:nvPr/>
        </p:nvSpPr>
        <p:spPr>
          <a:xfrm>
            <a:off x="8106726" y="2331231"/>
            <a:ext cx="430145" cy="1307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Arrow 32">
            <a:extLst>
              <a:ext uri="{FF2B5EF4-FFF2-40B4-BE49-F238E27FC236}">
                <a16:creationId xmlns:a16="http://schemas.microsoft.com/office/drawing/2014/main" id="{9D2D7D55-7256-3B4E-88E8-DCD14B952E9D}"/>
              </a:ext>
            </a:extLst>
          </p:cNvPr>
          <p:cNvSpPr/>
          <p:nvPr/>
        </p:nvSpPr>
        <p:spPr>
          <a:xfrm>
            <a:off x="4731356" y="4387695"/>
            <a:ext cx="1467613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1CD932-3627-5D46-A29A-269E548C5A13}"/>
              </a:ext>
            </a:extLst>
          </p:cNvPr>
          <p:cNvSpPr txBox="1"/>
          <p:nvPr/>
        </p:nvSpPr>
        <p:spPr>
          <a:xfrm>
            <a:off x="11022228" y="5831023"/>
            <a:ext cx="125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[2,3,4,5]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50A92FA-156B-C04A-8124-92022323E43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7F4E5-2D2C-D344-8C5E-D668CC905D4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E3F168AB-81A6-D74E-B7DF-E2A506188F9A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A8C95696-4C71-CD41-953C-63E86AEF1686}"/>
              </a:ext>
            </a:extLst>
          </p:cNvPr>
          <p:cNvSpPr/>
          <p:nvPr/>
        </p:nvSpPr>
        <p:spPr>
          <a:xfrm>
            <a:off x="1263112" y="6328713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C9023315-D0A7-4944-B8B3-31C4519EE8E3}"/>
              </a:ext>
            </a:extLst>
          </p:cNvPr>
          <p:cNvSpPr/>
          <p:nvPr/>
        </p:nvSpPr>
        <p:spPr>
          <a:xfrm>
            <a:off x="2515651" y="6333961"/>
            <a:ext cx="1451007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B1E0C1AA-EB4F-DE4E-A26B-C85634F76049}"/>
              </a:ext>
            </a:extLst>
          </p:cNvPr>
          <p:cNvSpPr/>
          <p:nvPr/>
        </p:nvSpPr>
        <p:spPr>
          <a:xfrm>
            <a:off x="3753907" y="6343481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960E03DC-7D98-6745-8216-EC4AC01AA808}"/>
              </a:ext>
            </a:extLst>
          </p:cNvPr>
          <p:cNvSpPr/>
          <p:nvPr/>
        </p:nvSpPr>
        <p:spPr>
          <a:xfrm>
            <a:off x="4992158" y="6338715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06CCF75F-36A2-2543-B8A7-3BC3D166C285}"/>
              </a:ext>
            </a:extLst>
          </p:cNvPr>
          <p:cNvSpPr/>
          <p:nvPr/>
        </p:nvSpPr>
        <p:spPr>
          <a:xfrm>
            <a:off x="6401863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99440DDF-54C7-7748-85A6-45C88296A149}"/>
              </a:ext>
            </a:extLst>
          </p:cNvPr>
          <p:cNvSpPr/>
          <p:nvPr/>
        </p:nvSpPr>
        <p:spPr>
          <a:xfrm>
            <a:off x="7793666" y="6344303"/>
            <a:ext cx="237903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Recommendation</a:t>
            </a: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D53E3425-8FD7-A948-ADF5-219B8383CCD1}"/>
              </a:ext>
            </a:extLst>
          </p:cNvPr>
          <p:cNvSpPr/>
          <p:nvPr/>
        </p:nvSpPr>
        <p:spPr>
          <a:xfrm>
            <a:off x="11126759" y="6346376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F46B4572-1D76-A94A-B4B9-586AEB778ACE}"/>
              </a:ext>
            </a:extLst>
          </p:cNvPr>
          <p:cNvSpPr/>
          <p:nvPr/>
        </p:nvSpPr>
        <p:spPr>
          <a:xfrm>
            <a:off x="9956738" y="6348617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sp>
        <p:nvSpPr>
          <p:cNvPr id="28" name="Pentagon 27">
            <a:extLst>
              <a:ext uri="{FF2B5EF4-FFF2-40B4-BE49-F238E27FC236}">
                <a16:creationId xmlns:a16="http://schemas.microsoft.com/office/drawing/2014/main" id="{1D0CBC93-2AB2-C74A-97CC-516917BCF427}"/>
              </a:ext>
            </a:extLst>
          </p:cNvPr>
          <p:cNvSpPr/>
          <p:nvPr/>
        </p:nvSpPr>
        <p:spPr>
          <a:xfrm>
            <a:off x="-1" y="6300617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106BE127-BCB9-5041-90D0-BD3E2F46013C}"/>
              </a:ext>
            </a:extLst>
          </p:cNvPr>
          <p:cNvSpPr/>
          <p:nvPr/>
        </p:nvSpPr>
        <p:spPr>
          <a:xfrm>
            <a:off x="1263112" y="6309657"/>
            <a:ext cx="1451007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4118D309-0671-9B47-B202-CF85BC1009B7}"/>
              </a:ext>
            </a:extLst>
          </p:cNvPr>
          <p:cNvSpPr/>
          <p:nvPr/>
        </p:nvSpPr>
        <p:spPr>
          <a:xfrm>
            <a:off x="2515651" y="6314905"/>
            <a:ext cx="1451007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98ADB6BE-F35E-BF45-BD4E-B526F97B8E24}"/>
              </a:ext>
            </a:extLst>
          </p:cNvPr>
          <p:cNvSpPr/>
          <p:nvPr/>
        </p:nvSpPr>
        <p:spPr>
          <a:xfrm>
            <a:off x="3753907" y="6324425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C8D4DBDF-491D-FF4A-814C-5CD3BA89996D}"/>
              </a:ext>
            </a:extLst>
          </p:cNvPr>
          <p:cNvSpPr/>
          <p:nvPr/>
        </p:nvSpPr>
        <p:spPr>
          <a:xfrm>
            <a:off x="4992158" y="6319659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FDE4AEAF-A3F3-5C4F-8357-3CD983C2053C}"/>
              </a:ext>
            </a:extLst>
          </p:cNvPr>
          <p:cNvSpPr/>
          <p:nvPr/>
        </p:nvSpPr>
        <p:spPr>
          <a:xfrm>
            <a:off x="6401863" y="6343467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16551DBB-D7BE-4342-92FD-E386B9CCF313}"/>
              </a:ext>
            </a:extLst>
          </p:cNvPr>
          <p:cNvSpPr/>
          <p:nvPr/>
        </p:nvSpPr>
        <p:spPr>
          <a:xfrm>
            <a:off x="7793666" y="6325247"/>
            <a:ext cx="237903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Recommendation</a:t>
            </a: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5B6927F1-E3A8-924E-9A53-A4FC892B94A7}"/>
              </a:ext>
            </a:extLst>
          </p:cNvPr>
          <p:cNvSpPr/>
          <p:nvPr/>
        </p:nvSpPr>
        <p:spPr>
          <a:xfrm>
            <a:off x="11126759" y="632732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12AAC043-6726-894B-9096-42449AFDA464}"/>
              </a:ext>
            </a:extLst>
          </p:cNvPr>
          <p:cNvSpPr/>
          <p:nvPr/>
        </p:nvSpPr>
        <p:spPr>
          <a:xfrm>
            <a:off x="9956738" y="6329561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9725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  <p:bldP spid="31" grpId="0" animBg="1"/>
      <p:bldP spid="32" grpId="0" animBg="1"/>
      <p:bldP spid="33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A3C7D-D226-874C-BB4B-477F48CA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356350"/>
            <a:ext cx="11119945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4865925-E210-414E-B9D5-8EE23640A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388" y="631276"/>
            <a:ext cx="7883612" cy="551852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0BCE07-1CBF-8542-8A42-3423941DCC32}"/>
              </a:ext>
            </a:extLst>
          </p:cNvPr>
          <p:cNvSpPr/>
          <p:nvPr/>
        </p:nvSpPr>
        <p:spPr>
          <a:xfrm>
            <a:off x="8315917" y="2006887"/>
            <a:ext cx="1334531" cy="6919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C6F25E9E-3761-E945-85E4-FB2D2CD144D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119602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1B665-0D47-9D44-B420-4CE8EDB74194}"/>
              </a:ext>
            </a:extLst>
          </p:cNvPr>
          <p:cNvSpPr txBox="1"/>
          <p:nvPr/>
        </p:nvSpPr>
        <p:spPr>
          <a:xfrm flipH="1">
            <a:off x="10033486" y="5781638"/>
            <a:ext cx="111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[6]</a:t>
            </a:r>
          </a:p>
          <a:p>
            <a:endParaRPr lang="en-US" dirty="0"/>
          </a:p>
        </p:txBody>
      </p:sp>
      <p:pic>
        <p:nvPicPr>
          <p:cNvPr id="3" name="Picture 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EDFD66B-D36A-3F42-B415-3A5580151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6232" y="2453551"/>
            <a:ext cx="3298110" cy="1978866"/>
          </a:xfrm>
          <a:prstGeom prst="rect">
            <a:avLst/>
          </a:prstGeom>
        </p:spPr>
      </p:pic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FF18ED85-333C-F446-B7AE-5107C28C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57F4E5-2D2C-D344-8C5E-D668CC905D40}" type="slidenum">
              <a:rPr lang="en-US" smtClean="0"/>
              <a:t>14</a:t>
            </a:fld>
            <a:endParaRPr lang="en-US" dirty="0"/>
          </a:p>
        </p:txBody>
      </p:sp>
      <p:sp>
        <p:nvSpPr>
          <p:cNvPr id="32" name="Pentagon 31">
            <a:extLst>
              <a:ext uri="{FF2B5EF4-FFF2-40B4-BE49-F238E27FC236}">
                <a16:creationId xmlns:a16="http://schemas.microsoft.com/office/drawing/2014/main" id="{1617F744-BE08-6B4E-B81B-36D4E6FBEC01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88BA0082-026E-1D43-BC27-88C3BCC101DA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418D7430-6343-1F44-B1BC-ED522EE2A3DD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FEF9195C-6254-1744-85A2-4934A11F26B4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B536105F-03AC-1642-9741-494D87CA9D9B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C682B4CC-1963-2842-92DF-756A753B81A2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2FE0A4C3-B0C8-6349-8CBE-00717EA2553A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A513C36E-A812-9F42-8977-C3D14CE12306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579759F4-7B81-1348-BC35-9FB8131A5FFC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EC48AE-2523-5144-8A9B-5ECD1325B777}"/>
              </a:ext>
            </a:extLst>
          </p:cNvPr>
          <p:cNvSpPr txBox="1"/>
          <p:nvPr/>
        </p:nvSpPr>
        <p:spPr>
          <a:xfrm>
            <a:off x="-12732" y="-80022"/>
            <a:ext cx="3514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Refugee Population</a:t>
            </a:r>
          </a:p>
        </p:txBody>
      </p:sp>
    </p:spTree>
    <p:extLst>
      <p:ext uri="{BB962C8B-B14F-4D97-AF65-F5344CB8AC3E}">
        <p14:creationId xmlns:p14="http://schemas.microsoft.com/office/powerpoint/2010/main" val="398162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77C1664-6051-B640-8178-61E64A9A1152}"/>
              </a:ext>
            </a:extLst>
          </p:cNvPr>
          <p:cNvSpPr txBox="1"/>
          <p:nvPr/>
        </p:nvSpPr>
        <p:spPr>
          <a:xfrm>
            <a:off x="11497391" y="5922745"/>
            <a:ext cx="92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[7]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376A3F-3EF9-CF4F-8084-05156C48F9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88169" y="708379"/>
            <a:ext cx="7424242" cy="5564241"/>
          </a:xfrm>
          <a:prstGeom prst="rect">
            <a:avLst/>
          </a:prstGeom>
        </p:spPr>
      </p:pic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958B488C-F160-2644-B4DB-222555842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7FD4283B-B6C3-8B4A-AE7C-8A8ADD27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57F4E5-2D2C-D344-8C5E-D668CC905D40}" type="slidenum">
              <a:rPr lang="en-US" smtClean="0"/>
              <a:t>15</a:t>
            </a:fld>
            <a:endParaRPr lang="en-US" dirty="0"/>
          </a:p>
        </p:txBody>
      </p:sp>
      <p:sp>
        <p:nvSpPr>
          <p:cNvPr id="32" name="Pentagon 31">
            <a:extLst>
              <a:ext uri="{FF2B5EF4-FFF2-40B4-BE49-F238E27FC236}">
                <a16:creationId xmlns:a16="http://schemas.microsoft.com/office/drawing/2014/main" id="{9EF806BF-5AA3-B44C-9401-999BDFE1EBF1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22AB2A4E-0D9B-C348-BACC-EB8533E661D8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276A0DB5-0C77-2B4D-AF5A-281E23AC3BB4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16C104C3-061E-584D-87F3-D5E4BB503C0D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1A2D91F5-D729-8A40-AA89-6E23A300AABA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A5F9FBBA-E521-924F-A979-6B9CD6E2105A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E96B938C-2F1A-A046-9D1A-3A300164473F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061C1DDF-1523-B540-BA7C-CAE309135E27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6C35F9A2-60D0-1440-9FBF-2BD6AC84301D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sp>
        <p:nvSpPr>
          <p:cNvPr id="41" name="Subtitle 40">
            <a:extLst>
              <a:ext uri="{FF2B5EF4-FFF2-40B4-BE49-F238E27FC236}">
                <a16:creationId xmlns:a16="http://schemas.microsoft.com/office/drawing/2014/main" id="{AB807CC0-72CD-7544-BD37-4818EC4F6FD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263181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Refugee Camp</a:t>
            </a:r>
          </a:p>
        </p:txBody>
      </p:sp>
    </p:spTree>
    <p:extLst>
      <p:ext uri="{BB962C8B-B14F-4D97-AF65-F5344CB8AC3E}">
        <p14:creationId xmlns:p14="http://schemas.microsoft.com/office/powerpoint/2010/main" val="2298329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E2D22FD-C9DA-CB4B-88C6-CFFA9458D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1960772" cy="62644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5EBADC-49B3-E14F-A27C-02E250385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259" y="40388"/>
            <a:ext cx="9428206" cy="54424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DAA35D-B65C-2E40-8D3D-C8B64B2E3E74}"/>
              </a:ext>
            </a:extLst>
          </p:cNvPr>
          <p:cNvSpPr txBox="1"/>
          <p:nvPr/>
        </p:nvSpPr>
        <p:spPr>
          <a:xfrm>
            <a:off x="1182127" y="5608889"/>
            <a:ext cx="9749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United Nations </a:t>
            </a:r>
            <a:r>
              <a:rPr lang="en-US" dirty="0"/>
              <a:t>has described 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Rohingya</a:t>
            </a:r>
            <a:r>
              <a:rPr lang="en-US" dirty="0"/>
              <a:t> “</a:t>
            </a:r>
            <a:r>
              <a:rPr lang="en-US" sz="2000" b="1" i="1" dirty="0">
                <a:solidFill>
                  <a:srgbClr val="FF0000"/>
                </a:solidFill>
              </a:rPr>
              <a:t>as the most persecuted minority in the world</a:t>
            </a:r>
            <a:r>
              <a:rPr lang="en-US" dirty="0"/>
              <a:t>.”</a:t>
            </a:r>
            <a:endParaRPr lang="en-US" sz="3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1A0B09-A675-274C-8886-006E811A7430}"/>
              </a:ext>
            </a:extLst>
          </p:cNvPr>
          <p:cNvSpPr txBox="1"/>
          <p:nvPr/>
        </p:nvSpPr>
        <p:spPr>
          <a:xfrm>
            <a:off x="10790822" y="5857788"/>
            <a:ext cx="83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40C9F7-EF3D-8345-8B9A-5FADB8AE6AC6}"/>
              </a:ext>
            </a:extLst>
          </p:cNvPr>
          <p:cNvSpPr txBox="1"/>
          <p:nvPr/>
        </p:nvSpPr>
        <p:spPr>
          <a:xfrm>
            <a:off x="3138616" y="5895148"/>
            <a:ext cx="24112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https://www.unrefugees.org/emergencies/rohingya/</a:t>
            </a:r>
            <a:endParaRPr lang="en-US" sz="800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55596C1C-AE88-714F-B8A2-8EAF9CFF5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BBBCE24-B6AF-A247-A4CC-0327975AE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57F4E5-2D2C-D344-8C5E-D668CC905D40}" type="slidenum">
              <a:rPr lang="en-US" smtClean="0"/>
              <a:t>16</a:t>
            </a:fld>
            <a:endParaRPr lang="en-US" dirty="0"/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5063B94B-C68B-BB49-8239-C291BFF04967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6277A722-FAF8-524E-A572-67ABD87C9391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9EF26E66-7717-034A-AD4F-538BA499D624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E75497B8-0741-BB4B-94D8-47D2B4B41C30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99EE1742-E5BF-584D-BDC8-992556A53AC1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77C3D4AD-0B58-494F-BDBA-339008D6F15A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7750CBBD-52B3-2941-944A-6D95531D29B4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305040BC-B7B6-D243-AB4E-19B1DAB0C125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04B51DF0-CBA5-4E40-899E-B6EFD3178E7C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57951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A3C7D-D226-874C-BB4B-477F48CA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356350"/>
            <a:ext cx="111199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5D42D-A860-9448-B431-99BDB178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105243-ACFB-4D40-B822-90B1B7E620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96682" y="864974"/>
            <a:ext cx="4278921" cy="3422121"/>
          </a:xfrm>
          <a:prstGeom prst="rect">
            <a:avLst/>
          </a:prstGeom>
        </p:spPr>
      </p:pic>
      <p:pic>
        <p:nvPicPr>
          <p:cNvPr id="13" name="Picture 12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5F3CB56F-83D2-E642-A786-4BB161397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2" y="864974"/>
            <a:ext cx="5713558" cy="34221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6971C9-9CF0-2548-B9AF-E10D9538E34F}"/>
              </a:ext>
            </a:extLst>
          </p:cNvPr>
          <p:cNvSpPr txBox="1"/>
          <p:nvPr/>
        </p:nvSpPr>
        <p:spPr>
          <a:xfrm>
            <a:off x="7314062" y="5869915"/>
            <a:ext cx="3805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https://www.justgiving.com/campaigns/charity/khalsaaid/refugees</a:t>
            </a:r>
            <a:endParaRPr lang="en-US" sz="1000" dirty="0"/>
          </a:p>
          <a:p>
            <a:r>
              <a:rPr lang="en-US" sz="1000" dirty="0">
                <a:hlinkClick r:id="rId6"/>
              </a:rPr>
              <a:t>http://www.adrianharris.org/wisdom.htm</a:t>
            </a:r>
            <a:endParaRPr lang="en-US" sz="10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57C9460-EB71-BB4C-B708-B17D5D33734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7F4E5-2D2C-D344-8C5E-D668CC905D4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DE484FAB-2D36-FD43-B71A-3DA1A6E5D1FC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0E78F29E-7F98-D741-BB3A-C8B660D5827D}"/>
              </a:ext>
            </a:extLst>
          </p:cNvPr>
          <p:cNvSpPr/>
          <p:nvPr/>
        </p:nvSpPr>
        <p:spPr>
          <a:xfrm>
            <a:off x="1263112" y="6328713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DBB22B98-02D5-FF47-9A33-FC02CB96CC8A}"/>
              </a:ext>
            </a:extLst>
          </p:cNvPr>
          <p:cNvSpPr/>
          <p:nvPr/>
        </p:nvSpPr>
        <p:spPr>
          <a:xfrm>
            <a:off x="2515651" y="6333961"/>
            <a:ext cx="1451007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5DD1723C-2C59-C942-88F0-A7502A79C1F4}"/>
              </a:ext>
            </a:extLst>
          </p:cNvPr>
          <p:cNvSpPr/>
          <p:nvPr/>
        </p:nvSpPr>
        <p:spPr>
          <a:xfrm>
            <a:off x="3753907" y="6343481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74163D62-6DDC-E742-88C2-72BFC0CCDD9A}"/>
              </a:ext>
            </a:extLst>
          </p:cNvPr>
          <p:cNvSpPr/>
          <p:nvPr/>
        </p:nvSpPr>
        <p:spPr>
          <a:xfrm>
            <a:off x="4992158" y="6338715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C8CC9DCB-6E53-4D4A-8E5D-E763F5747782}"/>
              </a:ext>
            </a:extLst>
          </p:cNvPr>
          <p:cNvSpPr/>
          <p:nvPr/>
        </p:nvSpPr>
        <p:spPr>
          <a:xfrm>
            <a:off x="6401863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04E5349E-366A-7C45-9DCC-4205A8FFE0B3}"/>
              </a:ext>
            </a:extLst>
          </p:cNvPr>
          <p:cNvSpPr/>
          <p:nvPr/>
        </p:nvSpPr>
        <p:spPr>
          <a:xfrm>
            <a:off x="7793666" y="6344303"/>
            <a:ext cx="237903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Recommendation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B8ACDAEE-2195-D648-9DBF-A782BB9058AE}"/>
              </a:ext>
            </a:extLst>
          </p:cNvPr>
          <p:cNvSpPr/>
          <p:nvPr/>
        </p:nvSpPr>
        <p:spPr>
          <a:xfrm>
            <a:off x="11126759" y="6346376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846EEC2D-133F-D343-895F-967F6F963AAD}"/>
              </a:ext>
            </a:extLst>
          </p:cNvPr>
          <p:cNvSpPr/>
          <p:nvPr/>
        </p:nvSpPr>
        <p:spPr>
          <a:xfrm>
            <a:off x="9956738" y="6348617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4269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1;p13">
            <a:extLst>
              <a:ext uri="{FF2B5EF4-FFF2-40B4-BE49-F238E27FC236}">
                <a16:creationId xmlns:a16="http://schemas.microsoft.com/office/drawing/2014/main" id="{5A07AF5E-6980-C64B-9D71-A63F5474141B}"/>
              </a:ext>
            </a:extLst>
          </p:cNvPr>
          <p:cNvSpPr/>
          <p:nvPr/>
        </p:nvSpPr>
        <p:spPr>
          <a:xfrm>
            <a:off x="7086397" y="1308176"/>
            <a:ext cx="3524675" cy="87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Interviewers</a:t>
            </a:r>
            <a:endParaRPr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Google Shape;322;p13">
            <a:extLst>
              <a:ext uri="{FF2B5EF4-FFF2-40B4-BE49-F238E27FC236}">
                <a16:creationId xmlns:a16="http://schemas.microsoft.com/office/drawing/2014/main" id="{6CEC4434-B9DA-6549-9BCA-88F7FF795195}"/>
              </a:ext>
            </a:extLst>
          </p:cNvPr>
          <p:cNvCxnSpPr>
            <a:stCxn id="7" idx="2"/>
          </p:cNvCxnSpPr>
          <p:nvPr/>
        </p:nvCxnSpPr>
        <p:spPr>
          <a:xfrm flipH="1">
            <a:off x="6297484" y="2179625"/>
            <a:ext cx="2551251" cy="548030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" name="Google Shape;323;p13">
            <a:extLst>
              <a:ext uri="{FF2B5EF4-FFF2-40B4-BE49-F238E27FC236}">
                <a16:creationId xmlns:a16="http://schemas.microsoft.com/office/drawing/2014/main" id="{116E3715-DA1A-D348-8482-820933B600C1}"/>
              </a:ext>
            </a:extLst>
          </p:cNvPr>
          <p:cNvCxnSpPr>
            <a:cxnSpLocks/>
          </p:cNvCxnSpPr>
          <p:nvPr/>
        </p:nvCxnSpPr>
        <p:spPr>
          <a:xfrm flipH="1">
            <a:off x="8715570" y="1954539"/>
            <a:ext cx="1276" cy="576964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" name="Google Shape;324;p13">
            <a:extLst>
              <a:ext uri="{FF2B5EF4-FFF2-40B4-BE49-F238E27FC236}">
                <a16:creationId xmlns:a16="http://schemas.microsoft.com/office/drawing/2014/main" id="{2E87F2BB-2381-9C46-A3D6-E87B6FFFFE27}"/>
              </a:ext>
            </a:extLst>
          </p:cNvPr>
          <p:cNvCxnSpPr>
            <a:stCxn id="7" idx="2"/>
          </p:cNvCxnSpPr>
          <p:nvPr/>
        </p:nvCxnSpPr>
        <p:spPr>
          <a:xfrm>
            <a:off x="8848735" y="2179625"/>
            <a:ext cx="2052848" cy="217130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" name="Google Shape;325;p13">
            <a:extLst>
              <a:ext uri="{FF2B5EF4-FFF2-40B4-BE49-F238E27FC236}">
                <a16:creationId xmlns:a16="http://schemas.microsoft.com/office/drawing/2014/main" id="{B92D6428-2F2D-A646-A9CE-1C1070F6E4D0}"/>
              </a:ext>
            </a:extLst>
          </p:cNvPr>
          <p:cNvCxnSpPr>
            <a:stCxn id="7" idx="2"/>
          </p:cNvCxnSpPr>
          <p:nvPr/>
        </p:nvCxnSpPr>
        <p:spPr>
          <a:xfrm>
            <a:off x="8848735" y="2179625"/>
            <a:ext cx="1762448" cy="632030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" name="Google Shape;326;p13">
            <a:extLst>
              <a:ext uri="{FF2B5EF4-FFF2-40B4-BE49-F238E27FC236}">
                <a16:creationId xmlns:a16="http://schemas.microsoft.com/office/drawing/2014/main" id="{DB61D96A-0B85-0A43-B2B0-0D1B581B3092}"/>
              </a:ext>
            </a:extLst>
          </p:cNvPr>
          <p:cNvSpPr/>
          <p:nvPr/>
        </p:nvSpPr>
        <p:spPr>
          <a:xfrm>
            <a:off x="8478440" y="3729640"/>
            <a:ext cx="2969101" cy="87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Participant</a:t>
            </a:r>
            <a:endParaRPr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327;p13">
            <a:extLst>
              <a:ext uri="{FF2B5EF4-FFF2-40B4-BE49-F238E27FC236}">
                <a16:creationId xmlns:a16="http://schemas.microsoft.com/office/drawing/2014/main" id="{E3DC0B62-DBCD-3645-941D-66C9FDE4FCF0}"/>
              </a:ext>
            </a:extLst>
          </p:cNvPr>
          <p:cNvCxnSpPr>
            <a:cxnSpLocks/>
          </p:cNvCxnSpPr>
          <p:nvPr/>
        </p:nvCxnSpPr>
        <p:spPr>
          <a:xfrm>
            <a:off x="8705919" y="4165800"/>
            <a:ext cx="42264" cy="0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328;p13">
            <a:extLst>
              <a:ext uri="{FF2B5EF4-FFF2-40B4-BE49-F238E27FC236}">
                <a16:creationId xmlns:a16="http://schemas.microsoft.com/office/drawing/2014/main" id="{CF92E153-D62B-C543-B311-E382CB83C9E5}"/>
              </a:ext>
            </a:extLst>
          </p:cNvPr>
          <p:cNvCxnSpPr>
            <a:cxnSpLocks/>
          </p:cNvCxnSpPr>
          <p:nvPr/>
        </p:nvCxnSpPr>
        <p:spPr>
          <a:xfrm>
            <a:off x="8984440" y="3499703"/>
            <a:ext cx="42264" cy="0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329;p13">
            <a:extLst>
              <a:ext uri="{FF2B5EF4-FFF2-40B4-BE49-F238E27FC236}">
                <a16:creationId xmlns:a16="http://schemas.microsoft.com/office/drawing/2014/main" id="{0241E603-EC2B-AC49-A25E-2FBF907F4873}"/>
              </a:ext>
            </a:extLst>
          </p:cNvPr>
          <p:cNvSpPr/>
          <p:nvPr/>
        </p:nvSpPr>
        <p:spPr>
          <a:xfrm>
            <a:off x="8418794" y="2967227"/>
            <a:ext cx="3126812" cy="87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EEG headset</a:t>
            </a:r>
            <a:endParaRPr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0;p13">
            <a:extLst>
              <a:ext uri="{FF2B5EF4-FFF2-40B4-BE49-F238E27FC236}">
                <a16:creationId xmlns:a16="http://schemas.microsoft.com/office/drawing/2014/main" id="{A88EEFD3-B420-5741-94B0-CD5B5FE5297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2481" y="540327"/>
            <a:ext cx="7346373" cy="516428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21;p13">
            <a:extLst>
              <a:ext uri="{FF2B5EF4-FFF2-40B4-BE49-F238E27FC236}">
                <a16:creationId xmlns:a16="http://schemas.microsoft.com/office/drawing/2014/main" id="{E4799C1F-C478-D946-AE67-6A08C7F62713}"/>
              </a:ext>
            </a:extLst>
          </p:cNvPr>
          <p:cNvSpPr/>
          <p:nvPr/>
        </p:nvSpPr>
        <p:spPr>
          <a:xfrm>
            <a:off x="4421815" y="1612232"/>
            <a:ext cx="3116178" cy="58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Interviewers</a:t>
            </a:r>
            <a:endParaRPr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22;p13">
            <a:extLst>
              <a:ext uri="{FF2B5EF4-FFF2-40B4-BE49-F238E27FC236}">
                <a16:creationId xmlns:a16="http://schemas.microsoft.com/office/drawing/2014/main" id="{31FC4E44-4CBD-9D48-A716-7BF7F9F62F55}"/>
              </a:ext>
            </a:extLst>
          </p:cNvPr>
          <p:cNvCxnSpPr>
            <a:cxnSpLocks/>
          </p:cNvCxnSpPr>
          <p:nvPr/>
        </p:nvCxnSpPr>
        <p:spPr>
          <a:xfrm flipH="1">
            <a:off x="2653146" y="2191720"/>
            <a:ext cx="3315138" cy="1053582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" name="Google Shape;323;p13">
            <a:extLst>
              <a:ext uri="{FF2B5EF4-FFF2-40B4-BE49-F238E27FC236}">
                <a16:creationId xmlns:a16="http://schemas.microsoft.com/office/drawing/2014/main" id="{A5287858-8E13-594F-9E59-AC449D476FD5}"/>
              </a:ext>
            </a:extLst>
          </p:cNvPr>
          <p:cNvCxnSpPr/>
          <p:nvPr/>
        </p:nvCxnSpPr>
        <p:spPr>
          <a:xfrm flipH="1">
            <a:off x="5662863" y="2201779"/>
            <a:ext cx="317041" cy="390324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" name="Google Shape;324;p13">
            <a:extLst>
              <a:ext uri="{FF2B5EF4-FFF2-40B4-BE49-F238E27FC236}">
                <a16:creationId xmlns:a16="http://schemas.microsoft.com/office/drawing/2014/main" id="{BFF9F947-DB7F-814F-AAF3-CD587FF10C2F}"/>
              </a:ext>
            </a:extLst>
          </p:cNvPr>
          <p:cNvCxnSpPr>
            <a:cxnSpLocks/>
          </p:cNvCxnSpPr>
          <p:nvPr/>
        </p:nvCxnSpPr>
        <p:spPr>
          <a:xfrm flipV="1">
            <a:off x="5979904" y="2117779"/>
            <a:ext cx="2157702" cy="86148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" name="Google Shape;325;p13">
            <a:extLst>
              <a:ext uri="{FF2B5EF4-FFF2-40B4-BE49-F238E27FC236}">
                <a16:creationId xmlns:a16="http://schemas.microsoft.com/office/drawing/2014/main" id="{6A130AA5-3ECB-9048-92FB-864CA4846A45}"/>
              </a:ext>
            </a:extLst>
          </p:cNvPr>
          <p:cNvCxnSpPr>
            <a:stCxn id="33" idx="2"/>
          </p:cNvCxnSpPr>
          <p:nvPr/>
        </p:nvCxnSpPr>
        <p:spPr>
          <a:xfrm>
            <a:off x="5979904" y="2201779"/>
            <a:ext cx="1558200" cy="745800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" name="Google Shape;326;p13">
            <a:extLst>
              <a:ext uri="{FF2B5EF4-FFF2-40B4-BE49-F238E27FC236}">
                <a16:creationId xmlns:a16="http://schemas.microsoft.com/office/drawing/2014/main" id="{3B9F0FDE-D234-E547-9DAC-55690CF04277}"/>
              </a:ext>
            </a:extLst>
          </p:cNvPr>
          <p:cNvSpPr/>
          <p:nvPr/>
        </p:nvSpPr>
        <p:spPr>
          <a:xfrm>
            <a:off x="6320588" y="4006950"/>
            <a:ext cx="2624993" cy="58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Participant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" name="Google Shape;327;p13">
            <a:extLst>
              <a:ext uri="{FF2B5EF4-FFF2-40B4-BE49-F238E27FC236}">
                <a16:creationId xmlns:a16="http://schemas.microsoft.com/office/drawing/2014/main" id="{1A4B5A97-75B2-6946-BC2B-D1D88089AD0D}"/>
              </a:ext>
            </a:extLst>
          </p:cNvPr>
          <p:cNvCxnSpPr/>
          <p:nvPr/>
        </p:nvCxnSpPr>
        <p:spPr>
          <a:xfrm flipH="1">
            <a:off x="5675104" y="4301723"/>
            <a:ext cx="657726" cy="1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" name="Google Shape;328;p13">
            <a:extLst>
              <a:ext uri="{FF2B5EF4-FFF2-40B4-BE49-F238E27FC236}">
                <a16:creationId xmlns:a16="http://schemas.microsoft.com/office/drawing/2014/main" id="{C81693BF-30E0-8441-A219-D0698E549E6B}"/>
              </a:ext>
            </a:extLst>
          </p:cNvPr>
          <p:cNvCxnSpPr/>
          <p:nvPr/>
        </p:nvCxnSpPr>
        <p:spPr>
          <a:xfrm flipH="1">
            <a:off x="5953625" y="3635626"/>
            <a:ext cx="657726" cy="1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1" name="Google Shape;329;p13">
            <a:extLst>
              <a:ext uri="{FF2B5EF4-FFF2-40B4-BE49-F238E27FC236}">
                <a16:creationId xmlns:a16="http://schemas.microsoft.com/office/drawing/2014/main" id="{C521A815-EC58-BC42-8DB5-54290D3766F7}"/>
              </a:ext>
            </a:extLst>
          </p:cNvPr>
          <p:cNvSpPr/>
          <p:nvPr/>
        </p:nvSpPr>
        <p:spPr>
          <a:xfrm>
            <a:off x="6332830" y="3340853"/>
            <a:ext cx="2764425" cy="58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EEG headset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76816B-C558-9E4C-A20E-5159FF3B0A42}"/>
              </a:ext>
            </a:extLst>
          </p:cNvPr>
          <p:cNvSpPr txBox="1"/>
          <p:nvPr/>
        </p:nvSpPr>
        <p:spPr>
          <a:xfrm>
            <a:off x="4690041" y="5745029"/>
            <a:ext cx="3343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Collection in Rohingya Camp</a:t>
            </a:r>
          </a:p>
        </p:txBody>
      </p:sp>
      <p:sp>
        <p:nvSpPr>
          <p:cNvPr id="43" name="Footer Placeholder 3">
            <a:extLst>
              <a:ext uri="{FF2B5EF4-FFF2-40B4-BE49-F238E27FC236}">
                <a16:creationId xmlns:a16="http://schemas.microsoft.com/office/drawing/2014/main" id="{572A2F01-A04B-7448-9917-86226468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C0BC7671-513C-354B-88C2-2BA1E4DB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57F4E5-2D2C-D344-8C5E-D668CC905D40}" type="slidenum">
              <a:rPr lang="en-US" smtClean="0"/>
              <a:t>18</a:t>
            </a:fld>
            <a:endParaRPr lang="en-US" dirty="0"/>
          </a:p>
        </p:txBody>
      </p:sp>
      <p:sp>
        <p:nvSpPr>
          <p:cNvPr id="45" name="Pentagon 44">
            <a:extLst>
              <a:ext uri="{FF2B5EF4-FFF2-40B4-BE49-F238E27FC236}">
                <a16:creationId xmlns:a16="http://schemas.microsoft.com/office/drawing/2014/main" id="{A271B31C-FCE4-EF48-8F38-214583457635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46" name="Chevron 45">
            <a:extLst>
              <a:ext uri="{FF2B5EF4-FFF2-40B4-BE49-F238E27FC236}">
                <a16:creationId xmlns:a16="http://schemas.microsoft.com/office/drawing/2014/main" id="{EF79945D-FDA4-234C-8B98-47BE6DEEA282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sp>
        <p:nvSpPr>
          <p:cNvPr id="47" name="Chevron 46">
            <a:extLst>
              <a:ext uri="{FF2B5EF4-FFF2-40B4-BE49-F238E27FC236}">
                <a16:creationId xmlns:a16="http://schemas.microsoft.com/office/drawing/2014/main" id="{F493633B-C6F4-8042-8D2F-2F25450CA5B9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48" name="Chevron 47">
            <a:extLst>
              <a:ext uri="{FF2B5EF4-FFF2-40B4-BE49-F238E27FC236}">
                <a16:creationId xmlns:a16="http://schemas.microsoft.com/office/drawing/2014/main" id="{AE117AED-AB70-304D-8FDF-0D2CA4652C2E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1598430F-5B85-EA4E-957A-0A718AF430A6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E6B3433F-79A0-AC44-99CA-4A1141C3CDED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5C9324B6-1DDF-1D49-AEA2-5D89899FF18F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52" name="Chevron 51">
            <a:extLst>
              <a:ext uri="{FF2B5EF4-FFF2-40B4-BE49-F238E27FC236}">
                <a16:creationId xmlns:a16="http://schemas.microsoft.com/office/drawing/2014/main" id="{01456A25-C66C-9543-88E6-529A4E2103A0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3D3142D4-AFF6-F44E-A4BB-B1ACB6D3F4CA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514D5A-023F-FA41-A0F4-3F9525F8620F}"/>
              </a:ext>
            </a:extLst>
          </p:cNvPr>
          <p:cNvSpPr txBox="1"/>
          <p:nvPr/>
        </p:nvSpPr>
        <p:spPr>
          <a:xfrm>
            <a:off x="-1" y="-126990"/>
            <a:ext cx="180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Interview</a:t>
            </a:r>
          </a:p>
        </p:txBody>
      </p:sp>
    </p:spTree>
    <p:extLst>
      <p:ext uri="{BB962C8B-B14F-4D97-AF65-F5344CB8AC3E}">
        <p14:creationId xmlns:p14="http://schemas.microsoft.com/office/powerpoint/2010/main" val="2945647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C365B4D-D49E-1848-A77C-F8880417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786" y="875939"/>
            <a:ext cx="3765851" cy="2721938"/>
          </a:xfrm>
          <a:prstGeom prst="rect">
            <a:avLst/>
          </a:prstGeom>
        </p:spPr>
      </p:pic>
      <p:pic>
        <p:nvPicPr>
          <p:cNvPr id="11" name="Google Shape;312;p12">
            <a:extLst>
              <a:ext uri="{FF2B5EF4-FFF2-40B4-BE49-F238E27FC236}">
                <a16:creationId xmlns:a16="http://schemas.microsoft.com/office/drawing/2014/main" id="{D4F06C05-FCF6-E34A-9753-3FC1059C297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9743" y="495556"/>
            <a:ext cx="2618968" cy="200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12ED21-FE7E-184B-8A76-7BAA6F601D82}"/>
              </a:ext>
            </a:extLst>
          </p:cNvPr>
          <p:cNvSpPr txBox="1"/>
          <p:nvPr/>
        </p:nvSpPr>
        <p:spPr>
          <a:xfrm>
            <a:off x="8266208" y="5975869"/>
            <a:ext cx="36359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en.wikipedia.org</a:t>
            </a:r>
            <a:r>
              <a:rPr lang="en-US" sz="800" dirty="0"/>
              <a:t>/wiki/Laptop#/media/File:Lenovo_G500s_laptop-2905.jpg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raphaelvallat.com</a:t>
            </a:r>
            <a:r>
              <a:rPr lang="en-US" sz="800" dirty="0"/>
              <a:t>/</a:t>
            </a:r>
            <a:r>
              <a:rPr lang="en-US" sz="800" dirty="0" err="1"/>
              <a:t>bandpower.html</a:t>
            </a:r>
            <a:endParaRPr lang="en-US" sz="800" dirty="0"/>
          </a:p>
          <a:p>
            <a:endParaRPr lang="en-US" dirty="0"/>
          </a:p>
        </p:txBody>
      </p:sp>
      <p:pic>
        <p:nvPicPr>
          <p:cNvPr id="15" name="Picture 14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391E5F78-0F54-5C49-9B66-C590ACE80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596" y="428734"/>
            <a:ext cx="2603157" cy="1952368"/>
          </a:xfrm>
          <a:prstGeom prst="rect">
            <a:avLst/>
          </a:prstGeom>
        </p:spPr>
      </p:pic>
      <p:pic>
        <p:nvPicPr>
          <p:cNvPr id="17" name="Picture 1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7BBFE86-82F8-FA4C-BF19-986F741FB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6102" y="2788068"/>
            <a:ext cx="6706996" cy="3161316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94414331-BCBC-4045-9C11-98F5A94F9013}"/>
              </a:ext>
            </a:extLst>
          </p:cNvPr>
          <p:cNvSpPr/>
          <p:nvPr/>
        </p:nvSpPr>
        <p:spPr>
          <a:xfrm>
            <a:off x="3951039" y="1496153"/>
            <a:ext cx="650125" cy="259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3BB2466-A926-EE4B-98EE-8AFA9A97320F}"/>
              </a:ext>
            </a:extLst>
          </p:cNvPr>
          <p:cNvSpPr/>
          <p:nvPr/>
        </p:nvSpPr>
        <p:spPr>
          <a:xfrm>
            <a:off x="7207770" y="1470952"/>
            <a:ext cx="650125" cy="259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E92E555D-37C2-5742-BB2D-1BA006E3E60C}"/>
              </a:ext>
            </a:extLst>
          </p:cNvPr>
          <p:cNvSpPr/>
          <p:nvPr/>
        </p:nvSpPr>
        <p:spPr>
          <a:xfrm>
            <a:off x="8981304" y="2236908"/>
            <a:ext cx="224481" cy="4519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BAAAF24-4BD3-1941-9303-FB508A5C6C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081980" y="986657"/>
            <a:ext cx="852616" cy="459901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0CC1F5-F6A9-6C44-B52D-EC53708BD87A}"/>
              </a:ext>
            </a:extLst>
          </p:cNvPr>
          <p:cNvSpPr/>
          <p:nvPr/>
        </p:nvSpPr>
        <p:spPr>
          <a:xfrm>
            <a:off x="4276102" y="2688879"/>
            <a:ext cx="1185584" cy="2970516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C6021B0C-C185-5D4B-BDD0-B45F83AE2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45FE522F-9CDB-5345-A8BB-1B70B90A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57F4E5-2D2C-D344-8C5E-D668CC905D40}" type="slidenum">
              <a:rPr lang="en-US" smtClean="0"/>
              <a:t>19</a:t>
            </a:fld>
            <a:endParaRPr lang="en-US" dirty="0"/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57060F2F-2D0C-7F4D-B6E8-E18770168E76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88230334-833D-754F-9B2D-B08D6F0131F9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1D87B1C9-7991-D842-9E5D-760BA46DE86B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EEG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7270F17D-E429-2144-8A6C-95E96DAEDC87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3CF23502-4319-8645-975F-4A47814A2C73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5EB270D9-9827-624A-BD72-C7A768B868F6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44FCEB08-4182-6A45-800C-07475B57A71A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4485A535-D751-1143-AF3A-77FA543D5BC9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67FF8384-2DC2-C04E-94AD-D900720228A8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FEF58C-6E94-5240-8F2A-7FFF24D3BB40}"/>
              </a:ext>
            </a:extLst>
          </p:cNvPr>
          <p:cNvSpPr txBox="1"/>
          <p:nvPr/>
        </p:nvSpPr>
        <p:spPr>
          <a:xfrm>
            <a:off x="-25941" y="-89219"/>
            <a:ext cx="3527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EEG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3292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A3C7D-D226-874C-BB4B-477F48CA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356350"/>
            <a:ext cx="111199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5D42D-A860-9448-B431-99BDB178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2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AA59CFEA-CBE9-AA4D-A56D-04127885736B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3445961A-4979-6C47-A30D-B8989C94D260}"/>
              </a:ext>
            </a:extLst>
          </p:cNvPr>
          <p:cNvSpPr/>
          <p:nvPr/>
        </p:nvSpPr>
        <p:spPr>
          <a:xfrm>
            <a:off x="1263112" y="6328713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712006EA-48DD-ED4B-851E-9FEC7C53AA00}"/>
              </a:ext>
            </a:extLst>
          </p:cNvPr>
          <p:cNvSpPr/>
          <p:nvPr/>
        </p:nvSpPr>
        <p:spPr>
          <a:xfrm>
            <a:off x="2515651" y="6333961"/>
            <a:ext cx="1451007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BEB0B3F9-5264-F740-9DB2-CA7B76327DB3}"/>
              </a:ext>
            </a:extLst>
          </p:cNvPr>
          <p:cNvSpPr/>
          <p:nvPr/>
        </p:nvSpPr>
        <p:spPr>
          <a:xfrm>
            <a:off x="3753907" y="6343481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062252BE-C12C-BD40-9FF6-58AC149494A4}"/>
              </a:ext>
            </a:extLst>
          </p:cNvPr>
          <p:cNvSpPr/>
          <p:nvPr/>
        </p:nvSpPr>
        <p:spPr>
          <a:xfrm>
            <a:off x="4992158" y="6338715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A5736048-D5C4-A04D-B69C-AE9971FF3BBC}"/>
              </a:ext>
            </a:extLst>
          </p:cNvPr>
          <p:cNvSpPr/>
          <p:nvPr/>
        </p:nvSpPr>
        <p:spPr>
          <a:xfrm>
            <a:off x="6401863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06B0F3E5-EBFF-624C-B227-5187535C4E57}"/>
              </a:ext>
            </a:extLst>
          </p:cNvPr>
          <p:cNvSpPr/>
          <p:nvPr/>
        </p:nvSpPr>
        <p:spPr>
          <a:xfrm>
            <a:off x="7793666" y="6344303"/>
            <a:ext cx="237903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Recommendation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3FDC02F6-17C2-D242-904B-46935A36D8D4}"/>
              </a:ext>
            </a:extLst>
          </p:cNvPr>
          <p:cNvSpPr/>
          <p:nvPr/>
        </p:nvSpPr>
        <p:spPr>
          <a:xfrm>
            <a:off x="11126759" y="6346376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DCAB777E-A7C4-E74F-8D1E-200B9830AF02}"/>
              </a:ext>
            </a:extLst>
          </p:cNvPr>
          <p:cNvSpPr/>
          <p:nvPr/>
        </p:nvSpPr>
        <p:spPr>
          <a:xfrm>
            <a:off x="9956738" y="6348617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4F5E0FA-8CB5-FE40-A02E-307204B8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83" y="2301268"/>
            <a:ext cx="3266485" cy="2174546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DC68FF-D624-1240-8C21-74B87227C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82" y="666332"/>
            <a:ext cx="3482192" cy="1162190"/>
          </a:xfrm>
          <a:prstGeom prst="rect">
            <a:avLst/>
          </a:prstGeom>
        </p:spPr>
      </p:pic>
      <p:sp>
        <p:nvSpPr>
          <p:cNvPr id="24" name="Cloud Callout 23">
            <a:extLst>
              <a:ext uri="{FF2B5EF4-FFF2-40B4-BE49-F238E27FC236}">
                <a16:creationId xmlns:a16="http://schemas.microsoft.com/office/drawing/2014/main" id="{3807DB4E-F112-624D-B73C-2BA995D59746}"/>
              </a:ext>
            </a:extLst>
          </p:cNvPr>
          <p:cNvSpPr/>
          <p:nvPr/>
        </p:nvSpPr>
        <p:spPr>
          <a:xfrm>
            <a:off x="-40639" y="309003"/>
            <a:ext cx="4343400" cy="1803210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146;p5">
            <a:extLst>
              <a:ext uri="{FF2B5EF4-FFF2-40B4-BE49-F238E27FC236}">
                <a16:creationId xmlns:a16="http://schemas.microsoft.com/office/drawing/2014/main" id="{06D9F8A7-F6D3-4B4E-9512-7F17A0036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600" y="414338"/>
            <a:ext cx="2714119" cy="2278062"/>
          </a:xfrm>
          <a:prstGeom prst="roundRect">
            <a:avLst>
              <a:gd name="adj" fmla="val 16667"/>
            </a:avLst>
          </a:prstGeom>
          <a:blipFill rotWithShape="1">
            <a:blip r:embed="rId5">
              <a:alphaModFix/>
            </a:blip>
            <a:stretch>
              <a:fillRect l="-162983" r="-162983"/>
            </a:stretch>
          </a:blip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pic>
        <p:nvPicPr>
          <p:cNvPr id="27" name="Picture 26" descr="Two people sitting in a chair&#10;&#10;Description automatically generated">
            <a:extLst>
              <a:ext uri="{FF2B5EF4-FFF2-40B4-BE49-F238E27FC236}">
                <a16:creationId xmlns:a16="http://schemas.microsoft.com/office/drawing/2014/main" id="{43308894-E510-AD45-BA0C-161D42D06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3328233"/>
            <a:ext cx="2614495" cy="1674736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A8B8FCA-6A7D-B548-A86E-CF6788FE78F9}"/>
              </a:ext>
            </a:extLst>
          </p:cNvPr>
          <p:cNvSpPr/>
          <p:nvPr/>
        </p:nvSpPr>
        <p:spPr>
          <a:xfrm>
            <a:off x="8006423" y="222375"/>
            <a:ext cx="3712960" cy="5102076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oup of people standing next to a body of water&#10;&#10;Description automatically generated">
            <a:extLst>
              <a:ext uri="{FF2B5EF4-FFF2-40B4-BE49-F238E27FC236}">
                <a16:creationId xmlns:a16="http://schemas.microsoft.com/office/drawing/2014/main" id="{5A17034D-B23B-7444-AD84-4D0164470F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026" y="2275933"/>
            <a:ext cx="3162976" cy="2174546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6943BBFB-BD50-CC47-B2E2-ACE11FAC87CB}"/>
              </a:ext>
            </a:extLst>
          </p:cNvPr>
          <p:cNvSpPr/>
          <p:nvPr/>
        </p:nvSpPr>
        <p:spPr>
          <a:xfrm>
            <a:off x="6647001" y="3158686"/>
            <a:ext cx="1359421" cy="256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35BD987E-670D-8442-AE28-8D6DEDA759B1}"/>
              </a:ext>
            </a:extLst>
          </p:cNvPr>
          <p:cNvSpPr/>
          <p:nvPr/>
        </p:nvSpPr>
        <p:spPr>
          <a:xfrm>
            <a:off x="6746943" y="2773413"/>
            <a:ext cx="914400" cy="9144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4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build="p" animBg="1"/>
      <p:bldP spid="28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BC0D7-2F21-644D-A2A5-2AF5BDE56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2577AD-4CCB-6045-8288-59570981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576C83-7B95-0A40-BB41-64517892CA67}"/>
              </a:ext>
            </a:extLst>
          </p:cNvPr>
          <p:cNvSpPr/>
          <p:nvPr/>
        </p:nvSpPr>
        <p:spPr>
          <a:xfrm>
            <a:off x="3062287" y="493713"/>
            <a:ext cx="97583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</a:t>
            </a:r>
            <a:r>
              <a:rPr lang="en-US" sz="3200" dirty="0"/>
              <a:t>ini-</a:t>
            </a:r>
            <a:r>
              <a:rPr lang="en-US" sz="3200" b="1" dirty="0">
                <a:solidFill>
                  <a:srgbClr val="FF0000"/>
                </a:solidFill>
              </a:rPr>
              <a:t>I</a:t>
            </a:r>
            <a:r>
              <a:rPr lang="en-US" sz="3200" dirty="0"/>
              <a:t>nternational </a:t>
            </a:r>
            <a:r>
              <a:rPr lang="en-US" sz="3200" b="1" dirty="0">
                <a:solidFill>
                  <a:srgbClr val="FF0000"/>
                </a:solidFill>
              </a:rPr>
              <a:t>N</a:t>
            </a:r>
            <a:r>
              <a:rPr lang="en-US" sz="3200" dirty="0"/>
              <a:t>europsychiatric </a:t>
            </a:r>
            <a:r>
              <a:rPr lang="en-US" sz="3200" b="1" dirty="0">
                <a:solidFill>
                  <a:srgbClr val="FF0000"/>
                </a:solidFill>
              </a:rPr>
              <a:t>I</a:t>
            </a:r>
            <a:r>
              <a:rPr lang="en-US" sz="3200" dirty="0"/>
              <a:t>nterview (</a:t>
            </a:r>
            <a:r>
              <a:rPr lang="en-US" sz="3200" b="1" dirty="0">
                <a:solidFill>
                  <a:srgbClr val="FF0000"/>
                </a:solidFill>
              </a:rPr>
              <a:t>MINI</a:t>
            </a:r>
            <a:r>
              <a:rPr lang="en-US" sz="3200" dirty="0"/>
              <a:t>)</a:t>
            </a:r>
          </a:p>
        </p:txBody>
      </p:sp>
      <p:pic>
        <p:nvPicPr>
          <p:cNvPr id="7" name="Google Shape;311;p12">
            <a:extLst>
              <a:ext uri="{FF2B5EF4-FFF2-40B4-BE49-F238E27FC236}">
                <a16:creationId xmlns:a16="http://schemas.microsoft.com/office/drawing/2014/main" id="{D67E3CA5-CEA3-0A4F-874C-9A6D240EF0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4" y="174635"/>
            <a:ext cx="1868166" cy="143815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381F6124-850A-A74F-A062-FA586AE3B567}"/>
              </a:ext>
            </a:extLst>
          </p:cNvPr>
          <p:cNvSpPr/>
          <p:nvPr/>
        </p:nvSpPr>
        <p:spPr>
          <a:xfrm>
            <a:off x="1962150" y="59385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E2A377-5ECB-4643-AC4B-4E9FE99F05D7}"/>
              </a:ext>
            </a:extLst>
          </p:cNvPr>
          <p:cNvSpPr/>
          <p:nvPr/>
        </p:nvSpPr>
        <p:spPr>
          <a:xfrm>
            <a:off x="1295948" y="3356900"/>
            <a:ext cx="2710866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000" dirty="0"/>
              <a:t>  PTSD Module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2899906-5C42-8E4B-9E32-A0B9FB917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263" y="1411870"/>
            <a:ext cx="1666114" cy="12519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06F716-D792-B248-A885-0AB9B72F9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281" y="1361101"/>
            <a:ext cx="2086564" cy="125193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006E9B6-C6D9-404D-B109-D8C8E85AA6BF}"/>
              </a:ext>
            </a:extLst>
          </p:cNvPr>
          <p:cNvSpPr/>
          <p:nvPr/>
        </p:nvSpPr>
        <p:spPr>
          <a:xfrm>
            <a:off x="7454086" y="5992764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6"/>
              </a:rPr>
              <a:t>https://www.dreamstime.com/royalty-free-stock-photography-psychiatrist-male-patient-image18374737</a:t>
            </a:r>
            <a:endParaRPr lang="en-US" sz="800" dirty="0"/>
          </a:p>
          <a:p>
            <a:r>
              <a:rPr lang="en-US" sz="800" dirty="0">
                <a:hlinkClick r:id="rId7"/>
              </a:rPr>
              <a:t>https://moot.typepad.com/.a/6a00d8341c01ff53ef01b7c73e25c5970b-popup</a:t>
            </a:r>
            <a:endParaRPr lang="en-US" sz="800" dirty="0"/>
          </a:p>
        </p:txBody>
      </p:sp>
      <p:pic>
        <p:nvPicPr>
          <p:cNvPr id="16" name="Picture 15" descr="Two people sitting in a chair&#10;&#10;Description automatically generated">
            <a:extLst>
              <a:ext uri="{FF2B5EF4-FFF2-40B4-BE49-F238E27FC236}">
                <a16:creationId xmlns:a16="http://schemas.microsoft.com/office/drawing/2014/main" id="{2704F985-0618-B04D-BD97-F562DB07F4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4122" y="1397078"/>
            <a:ext cx="2614495" cy="1674736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CF175CB1-A9AB-3241-A552-29C89D54E2B9}"/>
              </a:ext>
            </a:extLst>
          </p:cNvPr>
          <p:cNvSpPr/>
          <p:nvPr/>
        </p:nvSpPr>
        <p:spPr>
          <a:xfrm>
            <a:off x="4873047" y="1744754"/>
            <a:ext cx="76578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us 18">
            <a:extLst>
              <a:ext uri="{FF2B5EF4-FFF2-40B4-BE49-F238E27FC236}">
                <a16:creationId xmlns:a16="http://schemas.microsoft.com/office/drawing/2014/main" id="{8755101C-33AD-554E-B3F3-DD8C6AFAC49B}"/>
              </a:ext>
            </a:extLst>
          </p:cNvPr>
          <p:cNvSpPr/>
          <p:nvPr/>
        </p:nvSpPr>
        <p:spPr>
          <a:xfrm>
            <a:off x="7454086" y="1549435"/>
            <a:ext cx="644486" cy="77624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53FFEE95-1031-044D-9E95-7D6AD83557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7442" y="2882150"/>
            <a:ext cx="1740370" cy="1664702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02599E0-676C-D14F-8134-EE01AEE8C0A7}"/>
              </a:ext>
            </a:extLst>
          </p:cNvPr>
          <p:cNvSpPr/>
          <p:nvPr/>
        </p:nvSpPr>
        <p:spPr>
          <a:xfrm>
            <a:off x="4629152" y="3356900"/>
            <a:ext cx="111527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475125-9FB6-2D40-80C9-19BA0E01EAE0}"/>
              </a:ext>
            </a:extLst>
          </p:cNvPr>
          <p:cNvSpPr/>
          <p:nvPr/>
        </p:nvSpPr>
        <p:spPr>
          <a:xfrm>
            <a:off x="319468" y="4556329"/>
            <a:ext cx="1178553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3600" dirty="0"/>
              <a:t>Q4: Do you have trouble recalling exactly what had happened?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4D1EED-ACA7-F646-A324-85DA6B7C54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8600" y="2769536"/>
            <a:ext cx="2278610" cy="1777316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6EF3A110-8898-CC45-86C9-62E9682A3030}"/>
              </a:ext>
            </a:extLst>
          </p:cNvPr>
          <p:cNvSpPr/>
          <p:nvPr/>
        </p:nvSpPr>
        <p:spPr>
          <a:xfrm>
            <a:off x="7824809" y="3380708"/>
            <a:ext cx="111527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D1EE23-44E2-8E4D-9AA4-395447EE9AFC}"/>
              </a:ext>
            </a:extLst>
          </p:cNvPr>
          <p:cNvSpPr/>
          <p:nvPr/>
        </p:nvSpPr>
        <p:spPr>
          <a:xfrm>
            <a:off x="2451354" y="5379873"/>
            <a:ext cx="397416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3600" dirty="0"/>
              <a:t>        in Q4 or 2/5 Qs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5C4A0A-2D0A-B140-ABF9-9E716020BA2B}"/>
              </a:ext>
            </a:extLst>
          </p:cNvPr>
          <p:cNvSpPr/>
          <p:nvPr/>
        </p:nvSpPr>
        <p:spPr>
          <a:xfrm>
            <a:off x="8098572" y="5447174"/>
            <a:ext cx="1316952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000" dirty="0"/>
              <a:t>  PTSD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0C7EE37-5ECE-F34A-BCD6-23D3B6AE0DD5}"/>
              </a:ext>
            </a:extLst>
          </p:cNvPr>
          <p:cNvSpPr/>
          <p:nvPr/>
        </p:nvSpPr>
        <p:spPr>
          <a:xfrm>
            <a:off x="6632025" y="5432825"/>
            <a:ext cx="111527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clipart&#10;&#10;Description automatically generated">
            <a:extLst>
              <a:ext uri="{FF2B5EF4-FFF2-40B4-BE49-F238E27FC236}">
                <a16:creationId xmlns:a16="http://schemas.microsoft.com/office/drawing/2014/main" id="{3901713B-765A-AC40-9A0B-3E294CA21D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1354" y="5409320"/>
            <a:ext cx="671340" cy="671340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CE9F6D8-4049-D141-BDCD-67B1AD9D9E4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7F4E5-2D2C-D344-8C5E-D668CC905D4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DC7DB5C6-F3E3-8B4B-A251-50A74C713E4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7F4E5-2D2C-D344-8C5E-D668CC905D4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4" name="Pentagon 33">
            <a:extLst>
              <a:ext uri="{FF2B5EF4-FFF2-40B4-BE49-F238E27FC236}">
                <a16:creationId xmlns:a16="http://schemas.microsoft.com/office/drawing/2014/main" id="{9ED339FD-EA5B-F94E-97B5-EF0226D2DF1C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3E371E73-159F-C44C-9C8D-A789C28C0894}"/>
              </a:ext>
            </a:extLst>
          </p:cNvPr>
          <p:cNvSpPr/>
          <p:nvPr/>
        </p:nvSpPr>
        <p:spPr>
          <a:xfrm>
            <a:off x="1263112" y="6328713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92B88B91-4326-6644-8040-11F4EAB6E5EA}"/>
              </a:ext>
            </a:extLst>
          </p:cNvPr>
          <p:cNvSpPr/>
          <p:nvPr/>
        </p:nvSpPr>
        <p:spPr>
          <a:xfrm>
            <a:off x="2515651" y="6333961"/>
            <a:ext cx="1451007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439F9440-C2DC-A14E-89D7-592D8A4D64D9}"/>
              </a:ext>
            </a:extLst>
          </p:cNvPr>
          <p:cNvSpPr/>
          <p:nvPr/>
        </p:nvSpPr>
        <p:spPr>
          <a:xfrm>
            <a:off x="3753907" y="6343481"/>
            <a:ext cx="1451007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MINI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3C35A3F4-6A83-C643-8EF4-35866B89D40A}"/>
              </a:ext>
            </a:extLst>
          </p:cNvPr>
          <p:cNvSpPr/>
          <p:nvPr/>
        </p:nvSpPr>
        <p:spPr>
          <a:xfrm>
            <a:off x="4992158" y="6338715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FBADED0C-2A4F-614F-8723-EFFE6E1E6F34}"/>
              </a:ext>
            </a:extLst>
          </p:cNvPr>
          <p:cNvSpPr/>
          <p:nvPr/>
        </p:nvSpPr>
        <p:spPr>
          <a:xfrm>
            <a:off x="6401863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090EFFB7-EC89-2B4D-86E0-53BD4C2B7EEC}"/>
              </a:ext>
            </a:extLst>
          </p:cNvPr>
          <p:cNvSpPr/>
          <p:nvPr/>
        </p:nvSpPr>
        <p:spPr>
          <a:xfrm>
            <a:off x="7793666" y="6344303"/>
            <a:ext cx="237903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Recommendation</a:t>
            </a: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A8ADAEB0-6033-DA4D-844D-5C7F7C19878F}"/>
              </a:ext>
            </a:extLst>
          </p:cNvPr>
          <p:cNvSpPr/>
          <p:nvPr/>
        </p:nvSpPr>
        <p:spPr>
          <a:xfrm>
            <a:off x="11126759" y="6346376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1D38410F-B549-C640-84D9-FE911A6016D1}"/>
              </a:ext>
            </a:extLst>
          </p:cNvPr>
          <p:cNvSpPr/>
          <p:nvPr/>
        </p:nvSpPr>
        <p:spPr>
          <a:xfrm>
            <a:off x="9956738" y="6348617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30488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8" grpId="0" animBg="1"/>
      <p:bldP spid="19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2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576C83-7B95-0A40-BB41-64517892CA67}"/>
              </a:ext>
            </a:extLst>
          </p:cNvPr>
          <p:cNvSpPr/>
          <p:nvPr/>
        </p:nvSpPr>
        <p:spPr>
          <a:xfrm>
            <a:off x="2649255" y="497374"/>
            <a:ext cx="97583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</a:t>
            </a:r>
            <a:r>
              <a:rPr lang="en-US" sz="3200" b="1" dirty="0">
                <a:solidFill>
                  <a:srgbClr val="FF0000"/>
                </a:solidFill>
              </a:rPr>
              <a:t> M</a:t>
            </a:r>
            <a:r>
              <a:rPr lang="en-US" sz="3200" dirty="0"/>
              <a:t>ini-</a:t>
            </a:r>
            <a:r>
              <a:rPr lang="en-US" sz="3200" b="1" dirty="0">
                <a:solidFill>
                  <a:srgbClr val="FF0000"/>
                </a:solidFill>
              </a:rPr>
              <a:t>I</a:t>
            </a:r>
            <a:r>
              <a:rPr lang="en-US" sz="3200" dirty="0"/>
              <a:t>nternational </a:t>
            </a:r>
            <a:r>
              <a:rPr lang="en-US" sz="3200" b="1" dirty="0">
                <a:solidFill>
                  <a:srgbClr val="FF0000"/>
                </a:solidFill>
              </a:rPr>
              <a:t>N</a:t>
            </a:r>
            <a:r>
              <a:rPr lang="en-US" sz="3200" dirty="0"/>
              <a:t>europsychiatric </a:t>
            </a:r>
            <a:r>
              <a:rPr lang="en-US" sz="3200" b="1" dirty="0">
                <a:solidFill>
                  <a:srgbClr val="FF0000"/>
                </a:solidFill>
              </a:rPr>
              <a:t>I</a:t>
            </a:r>
            <a:r>
              <a:rPr lang="en-US" sz="3200" dirty="0"/>
              <a:t>nterview (</a:t>
            </a:r>
            <a:r>
              <a:rPr lang="en-US" sz="3200" b="1" dirty="0">
                <a:solidFill>
                  <a:srgbClr val="FF0000"/>
                </a:solidFill>
              </a:rPr>
              <a:t>MINI</a:t>
            </a:r>
            <a:r>
              <a:rPr lang="en-US" sz="3200" dirty="0"/>
              <a:t>)</a:t>
            </a:r>
          </a:p>
        </p:txBody>
      </p:sp>
      <p:pic>
        <p:nvPicPr>
          <p:cNvPr id="7" name="Google Shape;311;p12">
            <a:extLst>
              <a:ext uri="{FF2B5EF4-FFF2-40B4-BE49-F238E27FC236}">
                <a16:creationId xmlns:a16="http://schemas.microsoft.com/office/drawing/2014/main" id="{D67E3CA5-CEA3-0A4F-874C-9A6D240EF0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4" y="296710"/>
            <a:ext cx="1868166" cy="143815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381F6124-850A-A74F-A062-FA586AE3B567}"/>
              </a:ext>
            </a:extLst>
          </p:cNvPr>
          <p:cNvSpPr/>
          <p:nvPr/>
        </p:nvSpPr>
        <p:spPr>
          <a:xfrm>
            <a:off x="1715817" y="56329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E2A377-5ECB-4643-AC4B-4E9FE99F05D7}"/>
              </a:ext>
            </a:extLst>
          </p:cNvPr>
          <p:cNvSpPr/>
          <p:nvPr/>
        </p:nvSpPr>
        <p:spPr>
          <a:xfrm>
            <a:off x="1295948" y="3356900"/>
            <a:ext cx="2710866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000" dirty="0"/>
              <a:t>  PTSD Module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53FFEE95-1031-044D-9E95-7D6AD8355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442" y="2882150"/>
            <a:ext cx="1740370" cy="1664702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02599E0-676C-D14F-8134-EE01AEE8C0A7}"/>
              </a:ext>
            </a:extLst>
          </p:cNvPr>
          <p:cNvSpPr/>
          <p:nvPr/>
        </p:nvSpPr>
        <p:spPr>
          <a:xfrm>
            <a:off x="4629152" y="3356900"/>
            <a:ext cx="111527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475125-9FB6-2D40-80C9-19BA0E01EAE0}"/>
              </a:ext>
            </a:extLst>
          </p:cNvPr>
          <p:cNvSpPr/>
          <p:nvPr/>
        </p:nvSpPr>
        <p:spPr>
          <a:xfrm>
            <a:off x="319468" y="4556329"/>
            <a:ext cx="1178553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3600" dirty="0"/>
              <a:t>Q4: Do you have trouble recalling exactly what had happened?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4D1EED-ACA7-F646-A324-85DA6B7C5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8600" y="2769536"/>
            <a:ext cx="2278610" cy="1777316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6EF3A110-8898-CC45-86C9-62E9682A3030}"/>
              </a:ext>
            </a:extLst>
          </p:cNvPr>
          <p:cNvSpPr/>
          <p:nvPr/>
        </p:nvSpPr>
        <p:spPr>
          <a:xfrm>
            <a:off x="7824809" y="3380708"/>
            <a:ext cx="111527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5C4A0A-2D0A-B140-ABF9-9E716020BA2B}"/>
              </a:ext>
            </a:extLst>
          </p:cNvPr>
          <p:cNvSpPr/>
          <p:nvPr/>
        </p:nvSpPr>
        <p:spPr>
          <a:xfrm>
            <a:off x="4324855" y="5447174"/>
            <a:ext cx="3542291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000" dirty="0"/>
              <a:t>      Probable PTSD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32F958-394A-4B49-9AC7-B1DFFF54303C}"/>
              </a:ext>
            </a:extLst>
          </p:cNvPr>
          <p:cNvSpPr/>
          <p:nvPr/>
        </p:nvSpPr>
        <p:spPr>
          <a:xfrm>
            <a:off x="8540763" y="4218200"/>
            <a:ext cx="3013928" cy="28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ooter Placeholder 3">
            <a:extLst>
              <a:ext uri="{FF2B5EF4-FFF2-40B4-BE49-F238E27FC236}">
                <a16:creationId xmlns:a16="http://schemas.microsoft.com/office/drawing/2014/main" id="{2F6FEC29-0BC3-5C41-97D3-15E01910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B2DEEE40-87CA-244A-BBF7-81E5F027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57F4E5-2D2C-D344-8C5E-D668CC905D40}" type="slidenum">
              <a:rPr lang="en-US" smtClean="0"/>
              <a:t>21</a:t>
            </a:fld>
            <a:endParaRPr lang="en-US" dirty="0"/>
          </a:p>
        </p:txBody>
      </p:sp>
      <p:sp>
        <p:nvSpPr>
          <p:cNvPr id="45" name="Pentagon 44">
            <a:extLst>
              <a:ext uri="{FF2B5EF4-FFF2-40B4-BE49-F238E27FC236}">
                <a16:creationId xmlns:a16="http://schemas.microsoft.com/office/drawing/2014/main" id="{FEF22EEF-7C62-3E43-8541-A4963689C61E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46" name="Chevron 45">
            <a:extLst>
              <a:ext uri="{FF2B5EF4-FFF2-40B4-BE49-F238E27FC236}">
                <a16:creationId xmlns:a16="http://schemas.microsoft.com/office/drawing/2014/main" id="{8A65AC28-41EC-8C4B-ADF9-380ED2DE7A1A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47" name="Chevron 46">
            <a:extLst>
              <a:ext uri="{FF2B5EF4-FFF2-40B4-BE49-F238E27FC236}">
                <a16:creationId xmlns:a16="http://schemas.microsoft.com/office/drawing/2014/main" id="{C70F835C-86C1-2C4C-A1D4-C92818E82EBC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48" name="Chevron 47">
            <a:extLst>
              <a:ext uri="{FF2B5EF4-FFF2-40B4-BE49-F238E27FC236}">
                <a16:creationId xmlns:a16="http://schemas.microsoft.com/office/drawing/2014/main" id="{4F935537-F4A7-E34D-8FF1-B49C668CDC65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MINI</a:t>
            </a: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28A35A50-30E3-3347-980F-3CFC934030BF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16915E81-2C6F-644E-BFA9-742F220FD2DF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BA4C3233-E701-9646-944A-8DA5920BFDE1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52" name="Chevron 51">
            <a:extLst>
              <a:ext uri="{FF2B5EF4-FFF2-40B4-BE49-F238E27FC236}">
                <a16:creationId xmlns:a16="http://schemas.microsoft.com/office/drawing/2014/main" id="{9284D484-526A-DB4B-BD17-E69D5BC90953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7EDB5DF9-BFAE-C144-8D94-5D26E76ACC06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C95CA1-8427-F749-BD00-4B522FA14E01}"/>
              </a:ext>
            </a:extLst>
          </p:cNvPr>
          <p:cNvSpPr/>
          <p:nvPr/>
        </p:nvSpPr>
        <p:spPr>
          <a:xfrm>
            <a:off x="3366781" y="2104858"/>
            <a:ext cx="8174610" cy="553998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3000" dirty="0">
                <a:latin typeface="LinLibertineT"/>
              </a:rPr>
              <a:t>Compatible with both ICD-10 and DSM-V disorders </a:t>
            </a:r>
            <a:endParaRPr lang="en-US" sz="3000" dirty="0"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548216-2A51-B84D-9CAD-EE0EAD6B917C}"/>
              </a:ext>
            </a:extLst>
          </p:cNvPr>
          <p:cNvSpPr/>
          <p:nvPr/>
        </p:nvSpPr>
        <p:spPr>
          <a:xfrm>
            <a:off x="3195793" y="1063475"/>
            <a:ext cx="8556171" cy="923330"/>
          </a:xfrm>
          <a:prstGeom prst="rect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Sheehan, David V., et al. "The Mini-International Neuropsychiatric Interview (MINI): the development and validation of a structured diagnostic psychiatric interview for DSM-IV and ICD-10."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The Journal of clinical psychiatry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(1998).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1C5380A-134C-204F-949B-342AF739F190}"/>
              </a:ext>
            </a:extLst>
          </p:cNvPr>
          <p:cNvSpPr txBox="1"/>
          <p:nvPr/>
        </p:nvSpPr>
        <p:spPr>
          <a:xfrm>
            <a:off x="-70049" y="-104188"/>
            <a:ext cx="3812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MINI Data Collection </a:t>
            </a:r>
          </a:p>
        </p:txBody>
      </p:sp>
    </p:spTree>
    <p:extLst>
      <p:ext uri="{BB962C8B-B14F-4D97-AF65-F5344CB8AC3E}">
        <p14:creationId xmlns:p14="http://schemas.microsoft.com/office/powerpoint/2010/main" val="269966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22" grpId="0" animBg="1"/>
      <p:bldP spid="23" grpId="0" animBg="1"/>
      <p:bldP spid="26" grpId="0" animBg="1"/>
      <p:bldP spid="28" grpId="0" animBg="1"/>
      <p:bldP spid="3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6">
            <a:extLst>
              <a:ext uri="{FF2B5EF4-FFF2-40B4-BE49-F238E27FC236}">
                <a16:creationId xmlns:a16="http://schemas.microsoft.com/office/drawing/2014/main" id="{8EF5998B-C55C-7A43-B7D1-F7D8D91134BF}"/>
              </a:ext>
            </a:extLst>
          </p:cNvPr>
          <p:cNvSpPr/>
          <p:nvPr/>
        </p:nvSpPr>
        <p:spPr>
          <a:xfrm>
            <a:off x="3422189" y="994393"/>
            <a:ext cx="190502" cy="4796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oogle Shape;312;p12">
            <a:extLst>
              <a:ext uri="{FF2B5EF4-FFF2-40B4-BE49-F238E27FC236}">
                <a16:creationId xmlns:a16="http://schemas.microsoft.com/office/drawing/2014/main" id="{8D2337D1-C464-C841-9CE3-D962D646BB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0601" y="24803"/>
            <a:ext cx="1104900" cy="94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A72E00D-B67B-FE4B-902E-086E5C434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665" y="1225463"/>
            <a:ext cx="5129671" cy="2417850"/>
          </a:xfrm>
          <a:prstGeom prst="rect">
            <a:avLst/>
          </a:prstGeom>
        </p:spPr>
      </p:pic>
      <p:pic>
        <p:nvPicPr>
          <p:cNvPr id="10" name="Google Shape;311;p12">
            <a:extLst>
              <a:ext uri="{FF2B5EF4-FFF2-40B4-BE49-F238E27FC236}">
                <a16:creationId xmlns:a16="http://schemas.microsoft.com/office/drawing/2014/main" id="{770AAD47-389B-B649-81D4-783BC6E0313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60241" y="78246"/>
            <a:ext cx="1104900" cy="91816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7DB94418-6A94-A14F-B6CB-68E529427A61}"/>
              </a:ext>
            </a:extLst>
          </p:cNvPr>
          <p:cNvSpPr/>
          <p:nvPr/>
        </p:nvSpPr>
        <p:spPr>
          <a:xfrm>
            <a:off x="9415457" y="942971"/>
            <a:ext cx="190502" cy="251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6CD11C25-030C-0342-9DD5-6C851312A489}"/>
              </a:ext>
            </a:extLst>
          </p:cNvPr>
          <p:cNvSpPr/>
          <p:nvPr/>
        </p:nvSpPr>
        <p:spPr>
          <a:xfrm>
            <a:off x="9477371" y="3643313"/>
            <a:ext cx="328617" cy="764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DBE5B22-F581-6542-9E01-F856C44AB7A0}"/>
              </a:ext>
            </a:extLst>
          </p:cNvPr>
          <p:cNvSpPr/>
          <p:nvPr/>
        </p:nvSpPr>
        <p:spPr>
          <a:xfrm>
            <a:off x="7150666" y="4733388"/>
            <a:ext cx="167901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C192D8-028F-494A-9692-F0F4FBBF1D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829676" y="4390484"/>
            <a:ext cx="1643061" cy="1320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01EA36-1FB7-EF4B-BAC7-5FF9D8466D61}"/>
              </a:ext>
            </a:extLst>
          </p:cNvPr>
          <p:cNvSpPr txBox="1"/>
          <p:nvPr/>
        </p:nvSpPr>
        <p:spPr>
          <a:xfrm>
            <a:off x="685799" y="1571622"/>
            <a:ext cx="6272213" cy="369331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PTSD </a:t>
            </a:r>
            <a:r>
              <a:rPr lang="en-US" sz="2400" dirty="0"/>
              <a:t>as defined by </a:t>
            </a:r>
            <a:r>
              <a:rPr lang="en-US" sz="2400" b="1" dirty="0">
                <a:solidFill>
                  <a:srgbClr val="FF0000"/>
                </a:solidFill>
              </a:rPr>
              <a:t>MINI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Feeling </a:t>
            </a:r>
            <a:r>
              <a:rPr lang="en-US" sz="2400" b="1" dirty="0">
                <a:solidFill>
                  <a:srgbClr val="FF0000"/>
                </a:solidFill>
              </a:rPr>
              <a:t>distressed</a:t>
            </a:r>
            <a:r>
              <a:rPr lang="en-US" sz="2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Nightmare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Avoiding</a:t>
            </a:r>
            <a:r>
              <a:rPr lang="en-US" sz="2400" dirty="0"/>
              <a:t> trauma-related stimuli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Inability to </a:t>
            </a:r>
            <a:r>
              <a:rPr lang="en-US" sz="2400" b="1" dirty="0">
                <a:solidFill>
                  <a:srgbClr val="FF0000"/>
                </a:solidFill>
              </a:rPr>
              <a:t>recall</a:t>
            </a:r>
            <a:r>
              <a:rPr lang="en-US" sz="2400" dirty="0"/>
              <a:t> key features of trauma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Difficulty in </a:t>
            </a:r>
            <a:r>
              <a:rPr lang="en-US" sz="2400" b="1" dirty="0">
                <a:solidFill>
                  <a:srgbClr val="FF0000"/>
                </a:solidFill>
              </a:rPr>
              <a:t>sleeping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Irritability</a:t>
            </a:r>
            <a:r>
              <a:rPr lang="en-US" sz="2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Difficulty in </a:t>
            </a:r>
            <a:r>
              <a:rPr lang="en-US" sz="2400" b="1" dirty="0">
                <a:solidFill>
                  <a:srgbClr val="FF0000"/>
                </a:solidFill>
              </a:rPr>
              <a:t>concentrating</a:t>
            </a:r>
            <a:r>
              <a:rPr lang="en-US" sz="2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Feeling </a:t>
            </a:r>
            <a:r>
              <a:rPr lang="en-US" sz="2400" b="1" dirty="0">
                <a:solidFill>
                  <a:srgbClr val="FF0000"/>
                </a:solidFill>
              </a:rPr>
              <a:t>nervous</a:t>
            </a:r>
            <a:r>
              <a:rPr lang="en-US" sz="2400" dirty="0"/>
              <a:t> 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A36588-39AA-C04A-9C3F-9FB3A55DF1EC}"/>
              </a:ext>
            </a:extLst>
          </p:cNvPr>
          <p:cNvSpPr txBox="1"/>
          <p:nvPr/>
        </p:nvSpPr>
        <p:spPr>
          <a:xfrm>
            <a:off x="4460081" y="136524"/>
            <a:ext cx="3271839" cy="64633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#Control = </a:t>
            </a:r>
            <a:r>
              <a:rPr lang="en-US" dirty="0">
                <a:solidFill>
                  <a:srgbClr val="FF0000"/>
                </a:solidFill>
              </a:rPr>
              <a:t>45</a:t>
            </a:r>
          </a:p>
          <a:p>
            <a:pPr algn="ctr"/>
            <a:r>
              <a:rPr lang="en-US" dirty="0"/>
              <a:t>#PTSD refugee= </a:t>
            </a:r>
            <a:r>
              <a:rPr lang="en-US" dirty="0">
                <a:solidFill>
                  <a:srgbClr val="FF0000"/>
                </a:solidFill>
              </a:rPr>
              <a:t>49</a:t>
            </a:r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7A6ADD29-2B67-0B44-A095-8B7DA83B5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7A1D23A4-5BFD-8C4D-998A-545332E3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57F4E5-2D2C-D344-8C5E-D668CC905D40}" type="slidenum">
              <a:rPr lang="en-US" smtClean="0"/>
              <a:t>22</a:t>
            </a:fld>
            <a:endParaRPr lang="en-US" dirty="0"/>
          </a:p>
        </p:txBody>
      </p:sp>
      <p:sp>
        <p:nvSpPr>
          <p:cNvPr id="32" name="Pentagon 31">
            <a:extLst>
              <a:ext uri="{FF2B5EF4-FFF2-40B4-BE49-F238E27FC236}">
                <a16:creationId xmlns:a16="http://schemas.microsoft.com/office/drawing/2014/main" id="{97520170-EF13-2848-9ECC-6C4AE9E46EE6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CFCEBFB2-C48B-5549-A2B5-E1912ACD34CB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63923883-8F64-E14E-881F-B2F31967908D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920870D1-C793-504B-A9BF-04273BC7EE65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86C50F15-7FA6-0042-9BCF-8AE702B4EC81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EEG+MINI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9AE6A3CF-E5C4-D547-8017-1A3E5C061CCA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ABFDD8AA-B30C-CB42-B2BC-BE1C87D45317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648A529F-60AE-5445-92E6-054D25146BC3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C73EA91F-22E4-5540-AC6C-27ED45E89EA8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63F81E-CAD1-0C48-8D10-5DE68B6F3968}"/>
              </a:ext>
            </a:extLst>
          </p:cNvPr>
          <p:cNvSpPr txBox="1"/>
          <p:nvPr/>
        </p:nvSpPr>
        <p:spPr>
          <a:xfrm>
            <a:off x="-35562" y="-47445"/>
            <a:ext cx="2704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Data Overview</a:t>
            </a:r>
          </a:p>
        </p:txBody>
      </p:sp>
    </p:spTree>
    <p:extLst>
      <p:ext uri="{BB962C8B-B14F-4D97-AF65-F5344CB8AC3E}">
        <p14:creationId xmlns:p14="http://schemas.microsoft.com/office/powerpoint/2010/main" val="343640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3" grpId="0" animBg="1"/>
      <p:bldP spid="14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56E2BB-B906-AD4F-9928-AD97D528F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029251"/>
              </p:ext>
            </p:extLst>
          </p:nvPr>
        </p:nvGraphicFramePr>
        <p:xfrm>
          <a:off x="400049" y="608934"/>
          <a:ext cx="9258302" cy="38811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514601">
                  <a:extLst>
                    <a:ext uri="{9D8B030D-6E8A-4147-A177-3AD203B41FA5}">
                      <a16:colId xmlns:a16="http://schemas.microsoft.com/office/drawing/2014/main" val="2333868005"/>
                    </a:ext>
                  </a:extLst>
                </a:gridCol>
                <a:gridCol w="1300163">
                  <a:extLst>
                    <a:ext uri="{9D8B030D-6E8A-4147-A177-3AD203B41FA5}">
                      <a16:colId xmlns:a16="http://schemas.microsoft.com/office/drawing/2014/main" val="4085642477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399991383"/>
                    </a:ext>
                  </a:extLst>
                </a:gridCol>
                <a:gridCol w="1214438">
                  <a:extLst>
                    <a:ext uri="{9D8B030D-6E8A-4147-A177-3AD203B41FA5}">
                      <a16:colId xmlns:a16="http://schemas.microsoft.com/office/drawing/2014/main" val="645186200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658902154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1906568930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 Gamma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450909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PTSD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160077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Distress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883788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Nightmare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284384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Avoidance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332073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Recall Inability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933541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Sleeping Difficulty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88774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Irritability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33047"/>
                  </a:ext>
                </a:extLst>
              </a:tr>
              <a:tr h="345238">
                <a:tc>
                  <a:txBody>
                    <a:bodyPr/>
                    <a:lstStyle/>
                    <a:p>
                      <a:r>
                        <a:rPr lang="en-US" dirty="0"/>
                        <a:t>Concentration Difficulty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819844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Nervousness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23787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D7A6690-954B-A045-9A38-F5EB66730F1D}"/>
              </a:ext>
            </a:extLst>
          </p:cNvPr>
          <p:cNvSpPr/>
          <p:nvPr/>
        </p:nvSpPr>
        <p:spPr>
          <a:xfrm>
            <a:off x="1869810" y="5851606"/>
            <a:ext cx="100287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Thissen</a:t>
            </a:r>
            <a:r>
              <a:rPr lang="en-US" sz="800" dirty="0"/>
              <a:t> D, Steinberg L, </a:t>
            </a:r>
            <a:r>
              <a:rPr lang="en-US" sz="800" dirty="0" err="1"/>
              <a:t>Kuang</a:t>
            </a:r>
            <a:r>
              <a:rPr lang="en-US" sz="800" dirty="0"/>
              <a:t> D. Quick and easy implementation of the </a:t>
            </a:r>
            <a:r>
              <a:rPr lang="en-US" sz="800" dirty="0" err="1"/>
              <a:t>Benjamini</a:t>
            </a:r>
            <a:r>
              <a:rPr lang="en-US" sz="800" dirty="0"/>
              <a:t>-Hochberg procedure for controlling the false positive rate in multiple comparisons. Journal of educational and behavioral statistics. 2002 Mar;27(1):77-83.</a:t>
            </a:r>
          </a:p>
          <a:p>
            <a:r>
              <a:rPr lang="en-US" sz="800" dirty="0" err="1"/>
              <a:t>NeuroSky</a:t>
            </a:r>
            <a:r>
              <a:rPr lang="en-US" sz="800" dirty="0"/>
              <a:t>. 2015. Greek Alphabet Soup - Making Sense of EEG Bands. Retrieved September 14, 2018 from http://</a:t>
            </a:r>
            <a:r>
              <a:rPr lang="en-US" sz="800" dirty="0" err="1"/>
              <a:t>neurosky.com</a:t>
            </a:r>
            <a:r>
              <a:rPr lang="en-US" sz="800" dirty="0"/>
              <a:t>/2015/05/ </a:t>
            </a:r>
            <a:r>
              <a:rPr lang="en-US" sz="800" dirty="0" err="1"/>
              <a:t>greek</a:t>
            </a:r>
            <a:r>
              <a:rPr lang="en-US" sz="800" dirty="0"/>
              <a:t>-alphabet-soup-making-sense-of-</a:t>
            </a:r>
            <a:r>
              <a:rPr lang="en-US" sz="800" dirty="0" err="1"/>
              <a:t>eeg</a:t>
            </a:r>
            <a:r>
              <a:rPr lang="en-US" sz="800" dirty="0"/>
              <a:t>-bands/ 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49080F2-591F-4645-8196-316A5BFE8823}"/>
              </a:ext>
            </a:extLst>
          </p:cNvPr>
          <p:cNvSpPr/>
          <p:nvPr/>
        </p:nvSpPr>
        <p:spPr>
          <a:xfrm>
            <a:off x="2685604" y="553234"/>
            <a:ext cx="6972747" cy="56761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6580C83-997C-1646-9B8B-4BE6888E3FB4}"/>
              </a:ext>
            </a:extLst>
          </p:cNvPr>
          <p:cNvSpPr/>
          <p:nvPr/>
        </p:nvSpPr>
        <p:spPr>
          <a:xfrm>
            <a:off x="185514" y="524168"/>
            <a:ext cx="2714626" cy="434525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15658521-9947-5447-B1F9-65940AEC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B563FBE7-093F-F544-A386-BD915E46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57F4E5-2D2C-D344-8C5E-D668CC905D40}" type="slidenum">
              <a:rPr lang="en-US" smtClean="0"/>
              <a:t>23</a:t>
            </a:fld>
            <a:endParaRPr lang="en-US" dirty="0"/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F353251F-A63D-DA48-822C-7A8D7A3524CD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5EE63A14-23A9-3440-8DF1-AA0682185715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0245C0A0-51B8-0147-9AAF-1EA04A2B7C5A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F6A32973-F6EE-E042-9D7A-24C5E51B725F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405F5C3B-F62F-2D43-B71C-F7C734C484C4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EEG+MINI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D32C053B-EEA1-0945-ADB1-03B1C15354FA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B2C70FDC-94A4-9F47-9510-C0A8287BA63D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2192A9CA-441A-B54A-A401-83BA9A54C3A0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B0B807B0-F15E-D544-8347-73C10E7BFD9F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02868FF-14C0-104C-8084-B2270F47F4BC}"/>
              </a:ext>
            </a:extLst>
          </p:cNvPr>
          <p:cNvSpPr/>
          <p:nvPr/>
        </p:nvSpPr>
        <p:spPr>
          <a:xfrm>
            <a:off x="2626378" y="-1410387"/>
            <a:ext cx="6972747" cy="56761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00CAC0-6C2B-B348-9BE1-CF1E3729181F}"/>
              </a:ext>
            </a:extLst>
          </p:cNvPr>
          <p:cNvSpPr txBox="1"/>
          <p:nvPr/>
        </p:nvSpPr>
        <p:spPr>
          <a:xfrm>
            <a:off x="-15543" y="-102990"/>
            <a:ext cx="191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Validation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96EA57-2AC2-C14F-AB5B-6457F0C7E359}"/>
              </a:ext>
            </a:extLst>
          </p:cNvPr>
          <p:cNvSpPr txBox="1"/>
          <p:nvPr/>
        </p:nvSpPr>
        <p:spPr>
          <a:xfrm>
            <a:off x="3131506" y="4601307"/>
            <a:ext cx="824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Only showing entries with </a:t>
            </a:r>
            <a:r>
              <a:rPr lang="en-US" b="1" dirty="0">
                <a:solidFill>
                  <a:srgbClr val="FF0000"/>
                </a:solidFill>
              </a:rPr>
              <a:t>p &lt;0.01 </a:t>
            </a:r>
            <a:r>
              <a:rPr lang="en-US" b="1" dirty="0"/>
              <a:t>after </a:t>
            </a:r>
            <a:r>
              <a:rPr lang="en-US" b="1" dirty="0" err="1">
                <a:solidFill>
                  <a:srgbClr val="FF0000"/>
                </a:solidFill>
              </a:rPr>
              <a:t>Benjamini</a:t>
            </a:r>
            <a:r>
              <a:rPr lang="en-US" b="1" dirty="0">
                <a:solidFill>
                  <a:srgbClr val="FF0000"/>
                </a:solidFill>
              </a:rPr>
              <a:t>-Hochberg</a:t>
            </a:r>
            <a:r>
              <a:rPr lang="en-US" b="1" dirty="0"/>
              <a:t> multiple test correction</a:t>
            </a:r>
          </a:p>
        </p:txBody>
      </p:sp>
    </p:spTree>
    <p:extLst>
      <p:ext uri="{BB962C8B-B14F-4D97-AF65-F5344CB8AC3E}">
        <p14:creationId xmlns:p14="http://schemas.microsoft.com/office/powerpoint/2010/main" val="344501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5" grpId="0" animBg="1"/>
      <p:bldP spid="4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56E2BB-B906-AD4F-9928-AD97D528F91B}"/>
              </a:ext>
            </a:extLst>
          </p:cNvPr>
          <p:cNvGraphicFramePr>
            <a:graphicFrameLocks noGrp="1"/>
          </p:cNvGraphicFramePr>
          <p:nvPr/>
        </p:nvGraphicFramePr>
        <p:xfrm>
          <a:off x="400049" y="608934"/>
          <a:ext cx="9258302" cy="38811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514601">
                  <a:extLst>
                    <a:ext uri="{9D8B030D-6E8A-4147-A177-3AD203B41FA5}">
                      <a16:colId xmlns:a16="http://schemas.microsoft.com/office/drawing/2014/main" val="2333868005"/>
                    </a:ext>
                  </a:extLst>
                </a:gridCol>
                <a:gridCol w="1300163">
                  <a:extLst>
                    <a:ext uri="{9D8B030D-6E8A-4147-A177-3AD203B41FA5}">
                      <a16:colId xmlns:a16="http://schemas.microsoft.com/office/drawing/2014/main" val="4085642477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399991383"/>
                    </a:ext>
                  </a:extLst>
                </a:gridCol>
                <a:gridCol w="1214438">
                  <a:extLst>
                    <a:ext uri="{9D8B030D-6E8A-4147-A177-3AD203B41FA5}">
                      <a16:colId xmlns:a16="http://schemas.microsoft.com/office/drawing/2014/main" val="645186200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658902154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1906568930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 Gamma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450909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PTSD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160077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Distress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883788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Nightmare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284384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Avoidance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332073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Recall Inability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933541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Sleeping Difficulty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88774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Irritability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33047"/>
                  </a:ext>
                </a:extLst>
              </a:tr>
              <a:tr h="345238">
                <a:tc>
                  <a:txBody>
                    <a:bodyPr/>
                    <a:lstStyle/>
                    <a:p>
                      <a:r>
                        <a:rPr lang="en-US" dirty="0"/>
                        <a:t>Concentration Difficulty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819844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Nervousness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237877"/>
                  </a:ext>
                </a:extLst>
              </a:tr>
            </a:tbl>
          </a:graphicData>
        </a:graphic>
      </p:graphicFrame>
      <p:sp>
        <p:nvSpPr>
          <p:cNvPr id="8" name="Down Arrow 7">
            <a:extLst>
              <a:ext uri="{FF2B5EF4-FFF2-40B4-BE49-F238E27FC236}">
                <a16:creationId xmlns:a16="http://schemas.microsoft.com/office/drawing/2014/main" id="{D4F894B0-0128-9B44-80CC-C23B139BB513}"/>
              </a:ext>
            </a:extLst>
          </p:cNvPr>
          <p:cNvSpPr/>
          <p:nvPr/>
        </p:nvSpPr>
        <p:spPr>
          <a:xfrm>
            <a:off x="3357567" y="1112861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082E669-BD38-9F4A-B4BA-056036137819}"/>
              </a:ext>
            </a:extLst>
          </p:cNvPr>
          <p:cNvSpPr/>
          <p:nvPr/>
        </p:nvSpPr>
        <p:spPr>
          <a:xfrm>
            <a:off x="3357567" y="1512054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F1CAC33-105D-7F4B-892D-ECAC87FACD9C}"/>
              </a:ext>
            </a:extLst>
          </p:cNvPr>
          <p:cNvSpPr/>
          <p:nvPr/>
        </p:nvSpPr>
        <p:spPr>
          <a:xfrm>
            <a:off x="3357567" y="3034155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176F82C-8C07-0C49-B08E-C618DC216F3C}"/>
              </a:ext>
            </a:extLst>
          </p:cNvPr>
          <p:cNvSpPr/>
          <p:nvPr/>
        </p:nvSpPr>
        <p:spPr>
          <a:xfrm>
            <a:off x="3357567" y="4134446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A6690-954B-A045-9A38-F5EB66730F1D}"/>
              </a:ext>
            </a:extLst>
          </p:cNvPr>
          <p:cNvSpPr/>
          <p:nvPr/>
        </p:nvSpPr>
        <p:spPr>
          <a:xfrm>
            <a:off x="4148938" y="5781567"/>
            <a:ext cx="80089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NeuroSky</a:t>
            </a:r>
            <a:r>
              <a:rPr lang="en-US" sz="800" dirty="0"/>
              <a:t>. 2015. Greek Alphabet Soup - Making Sense of EEG Bands. Retrieved September 14, 2018 from http://</a:t>
            </a:r>
            <a:r>
              <a:rPr lang="en-US" sz="800" dirty="0" err="1"/>
              <a:t>neurosky.com</a:t>
            </a:r>
            <a:r>
              <a:rPr lang="en-US" sz="800" dirty="0"/>
              <a:t>/2015/05/ </a:t>
            </a:r>
            <a:r>
              <a:rPr lang="en-US" sz="800" dirty="0" err="1"/>
              <a:t>greek</a:t>
            </a:r>
            <a:r>
              <a:rPr lang="en-US" sz="800" dirty="0"/>
              <a:t>-alphabet-soup-making-sense-of-</a:t>
            </a:r>
            <a:r>
              <a:rPr lang="en-US" sz="800" dirty="0" err="1"/>
              <a:t>eeg</a:t>
            </a:r>
            <a:r>
              <a:rPr lang="en-US" sz="800" dirty="0"/>
              <a:t>-bands/ 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D07275EF-4AE9-4E40-86E7-CE1422AF86F1}"/>
              </a:ext>
            </a:extLst>
          </p:cNvPr>
          <p:cNvSpPr/>
          <p:nvPr/>
        </p:nvSpPr>
        <p:spPr>
          <a:xfrm>
            <a:off x="1371600" y="5078154"/>
            <a:ext cx="285688" cy="74009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209FC5-2136-D34B-BCE3-B609937EFB10}"/>
              </a:ext>
            </a:extLst>
          </p:cNvPr>
          <p:cNvSpPr txBox="1"/>
          <p:nvPr/>
        </p:nvSpPr>
        <p:spPr>
          <a:xfrm>
            <a:off x="1657288" y="5201907"/>
            <a:ext cx="1621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Alpha  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B79450A5-6A96-FC4A-9548-15DD93A4B945}"/>
              </a:ext>
            </a:extLst>
          </p:cNvPr>
          <p:cNvSpPr/>
          <p:nvPr/>
        </p:nvSpPr>
        <p:spPr>
          <a:xfrm>
            <a:off x="3322134" y="20472"/>
            <a:ext cx="413766" cy="567611"/>
          </a:xfrm>
          <a:prstGeom prst="downArrow">
            <a:avLst/>
          </a:prstGeom>
          <a:solidFill>
            <a:srgbClr val="FFFF00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85479C-ADF7-1F4D-9FFC-793902DF0CB7}"/>
              </a:ext>
            </a:extLst>
          </p:cNvPr>
          <p:cNvSpPr txBox="1"/>
          <p:nvPr/>
        </p:nvSpPr>
        <p:spPr>
          <a:xfrm>
            <a:off x="3529017" y="5197314"/>
            <a:ext cx="391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Anxiety, High Stress, Insomnia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478C8F-AAD2-794E-81A1-0A0BE18D445C}"/>
                  </a:ext>
                </a:extLst>
              </p:cNvPr>
              <p:cNvSpPr txBox="1"/>
              <p:nvPr/>
            </p:nvSpPr>
            <p:spPr>
              <a:xfrm>
                <a:off x="3131506" y="5135830"/>
                <a:ext cx="432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478C8F-AAD2-794E-81A1-0A0BE18D4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506" y="5135830"/>
                <a:ext cx="432811" cy="553998"/>
              </a:xfrm>
              <a:prstGeom prst="rect">
                <a:avLst/>
              </a:prstGeom>
              <a:blipFill>
                <a:blip r:embed="rId3"/>
                <a:stretch>
                  <a:fillRect l="-8571" r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EE630D61-69FD-2A44-9549-F23DCC272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2" name="Slide Number Placeholder 4">
            <a:extLst>
              <a:ext uri="{FF2B5EF4-FFF2-40B4-BE49-F238E27FC236}">
                <a16:creationId xmlns:a16="http://schemas.microsoft.com/office/drawing/2014/main" id="{C017D24A-8D3B-274F-BB9E-24B360481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57F4E5-2D2C-D344-8C5E-D668CC905D40}" type="slidenum">
              <a:rPr lang="en-US" smtClean="0"/>
              <a:t>24</a:t>
            </a:fld>
            <a:endParaRPr lang="en-US" dirty="0"/>
          </a:p>
        </p:txBody>
      </p:sp>
      <p:sp>
        <p:nvSpPr>
          <p:cNvPr id="43" name="Pentagon 42">
            <a:extLst>
              <a:ext uri="{FF2B5EF4-FFF2-40B4-BE49-F238E27FC236}">
                <a16:creationId xmlns:a16="http://schemas.microsoft.com/office/drawing/2014/main" id="{4C25894D-8CE9-6248-8355-1E022BBA4A09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039B9C28-6364-1A49-AA11-A41980BFDDBB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45" name="Chevron 44">
            <a:extLst>
              <a:ext uri="{FF2B5EF4-FFF2-40B4-BE49-F238E27FC236}">
                <a16:creationId xmlns:a16="http://schemas.microsoft.com/office/drawing/2014/main" id="{7D7DBC39-9863-E34C-90C0-ADEA80CA5BAC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46" name="Chevron 45">
            <a:extLst>
              <a:ext uri="{FF2B5EF4-FFF2-40B4-BE49-F238E27FC236}">
                <a16:creationId xmlns:a16="http://schemas.microsoft.com/office/drawing/2014/main" id="{939AD41B-C089-C243-872C-5A7C675D8382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47" name="Chevron 46">
            <a:extLst>
              <a:ext uri="{FF2B5EF4-FFF2-40B4-BE49-F238E27FC236}">
                <a16:creationId xmlns:a16="http://schemas.microsoft.com/office/drawing/2014/main" id="{C53A1673-86F5-C04D-9E84-2D0B7532D010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EEG+MINI</a:t>
            </a:r>
          </a:p>
        </p:txBody>
      </p:sp>
      <p:sp>
        <p:nvSpPr>
          <p:cNvPr id="48" name="Chevron 47">
            <a:extLst>
              <a:ext uri="{FF2B5EF4-FFF2-40B4-BE49-F238E27FC236}">
                <a16:creationId xmlns:a16="http://schemas.microsoft.com/office/drawing/2014/main" id="{E282B77F-9E70-284A-9E15-25849C3C5F1E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19471F40-4335-2E4D-806D-B612CAB12440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EA4170D4-A08F-2949-8719-DCD4C3916348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BBAF53BE-B760-464A-97E3-73F1FAB8E97C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3D3A78-F8A2-FA40-B155-D9CC3BBAFC41}"/>
              </a:ext>
            </a:extLst>
          </p:cNvPr>
          <p:cNvSpPr txBox="1"/>
          <p:nvPr/>
        </p:nvSpPr>
        <p:spPr>
          <a:xfrm>
            <a:off x="3131506" y="4601307"/>
            <a:ext cx="824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Only showing entries with </a:t>
            </a:r>
            <a:r>
              <a:rPr lang="en-US" b="1" dirty="0">
                <a:solidFill>
                  <a:srgbClr val="FF0000"/>
                </a:solidFill>
              </a:rPr>
              <a:t>p &lt;0.01 </a:t>
            </a:r>
            <a:r>
              <a:rPr lang="en-US" b="1" dirty="0"/>
              <a:t>after </a:t>
            </a:r>
            <a:r>
              <a:rPr lang="en-US" b="1" dirty="0" err="1">
                <a:solidFill>
                  <a:srgbClr val="FF0000"/>
                </a:solidFill>
              </a:rPr>
              <a:t>Benjamini</a:t>
            </a:r>
            <a:r>
              <a:rPr lang="en-US" b="1" dirty="0">
                <a:solidFill>
                  <a:srgbClr val="FF0000"/>
                </a:solidFill>
              </a:rPr>
              <a:t>-Hochberg</a:t>
            </a:r>
            <a:r>
              <a:rPr lang="en-US" b="1" dirty="0"/>
              <a:t> multiple test correction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52A8C5-0AD8-E240-8939-EF91A316C278}"/>
              </a:ext>
            </a:extLst>
          </p:cNvPr>
          <p:cNvSpPr txBox="1"/>
          <p:nvPr/>
        </p:nvSpPr>
        <p:spPr>
          <a:xfrm>
            <a:off x="0" y="-91475"/>
            <a:ext cx="191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96367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56E2BB-B906-AD4F-9928-AD97D528F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867076"/>
              </p:ext>
            </p:extLst>
          </p:nvPr>
        </p:nvGraphicFramePr>
        <p:xfrm>
          <a:off x="400049" y="608934"/>
          <a:ext cx="9258302" cy="38811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514601">
                  <a:extLst>
                    <a:ext uri="{9D8B030D-6E8A-4147-A177-3AD203B41FA5}">
                      <a16:colId xmlns:a16="http://schemas.microsoft.com/office/drawing/2014/main" val="2333868005"/>
                    </a:ext>
                  </a:extLst>
                </a:gridCol>
                <a:gridCol w="1300163">
                  <a:extLst>
                    <a:ext uri="{9D8B030D-6E8A-4147-A177-3AD203B41FA5}">
                      <a16:colId xmlns:a16="http://schemas.microsoft.com/office/drawing/2014/main" val="4085642477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399991383"/>
                    </a:ext>
                  </a:extLst>
                </a:gridCol>
                <a:gridCol w="1214438">
                  <a:extLst>
                    <a:ext uri="{9D8B030D-6E8A-4147-A177-3AD203B41FA5}">
                      <a16:colId xmlns:a16="http://schemas.microsoft.com/office/drawing/2014/main" val="645186200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658902154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1906568930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 Gamma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450909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PTSD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160077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Distress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883788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Nightmare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284384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Avoidance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332073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Recall Inability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933541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Sleeping Difficulty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88774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Irritability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33047"/>
                  </a:ext>
                </a:extLst>
              </a:tr>
              <a:tr h="345238">
                <a:tc>
                  <a:txBody>
                    <a:bodyPr/>
                    <a:lstStyle/>
                    <a:p>
                      <a:r>
                        <a:rPr lang="en-US" dirty="0"/>
                        <a:t>Concentration Difficulty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819844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Nervousness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237877"/>
                  </a:ext>
                </a:extLst>
              </a:tr>
            </a:tbl>
          </a:graphicData>
        </a:graphic>
      </p:graphicFrame>
      <p:sp>
        <p:nvSpPr>
          <p:cNvPr id="8" name="Down Arrow 7">
            <a:extLst>
              <a:ext uri="{FF2B5EF4-FFF2-40B4-BE49-F238E27FC236}">
                <a16:creationId xmlns:a16="http://schemas.microsoft.com/office/drawing/2014/main" id="{D4F894B0-0128-9B44-80CC-C23B139BB513}"/>
              </a:ext>
            </a:extLst>
          </p:cNvPr>
          <p:cNvSpPr/>
          <p:nvPr/>
        </p:nvSpPr>
        <p:spPr>
          <a:xfrm>
            <a:off x="3357567" y="1112861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082E669-BD38-9F4A-B4BA-056036137819}"/>
              </a:ext>
            </a:extLst>
          </p:cNvPr>
          <p:cNvSpPr/>
          <p:nvPr/>
        </p:nvSpPr>
        <p:spPr>
          <a:xfrm>
            <a:off x="3357567" y="1512054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F1CAC33-105D-7F4B-892D-ECAC87FACD9C}"/>
              </a:ext>
            </a:extLst>
          </p:cNvPr>
          <p:cNvSpPr/>
          <p:nvPr/>
        </p:nvSpPr>
        <p:spPr>
          <a:xfrm>
            <a:off x="3357567" y="3034155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176F82C-8C07-0C49-B08E-C618DC216F3C}"/>
              </a:ext>
            </a:extLst>
          </p:cNvPr>
          <p:cNvSpPr/>
          <p:nvPr/>
        </p:nvSpPr>
        <p:spPr>
          <a:xfrm>
            <a:off x="3357567" y="4134446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A6690-954B-A045-9A38-F5EB66730F1D}"/>
              </a:ext>
            </a:extLst>
          </p:cNvPr>
          <p:cNvSpPr/>
          <p:nvPr/>
        </p:nvSpPr>
        <p:spPr>
          <a:xfrm>
            <a:off x="6096000" y="5750004"/>
            <a:ext cx="606287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Baruch Rael Cahn and John </a:t>
            </a:r>
            <a:r>
              <a:rPr lang="en-US" sz="800" dirty="0" err="1"/>
              <a:t>Polich</a:t>
            </a:r>
            <a:r>
              <a:rPr lang="en-US" sz="800" dirty="0"/>
              <a:t>. 2006. Meditation states and traits: EEG, ERP, and neuroimaging studies. Psychological Bulletin 132, 2 </a:t>
            </a:r>
          </a:p>
          <a:p>
            <a:r>
              <a:rPr lang="en-US" sz="800" dirty="0"/>
              <a:t>(2006),180–211. </a:t>
            </a:r>
          </a:p>
          <a:p>
            <a:r>
              <a:rPr lang="en-US" sz="800" dirty="0"/>
              <a:t>Wolfgang </a:t>
            </a:r>
            <a:r>
              <a:rPr lang="en-US" sz="800" dirty="0" err="1"/>
              <a:t>Klimesch</a:t>
            </a:r>
            <a:r>
              <a:rPr lang="en-US" sz="800" dirty="0"/>
              <a:t>. 1999. EEG alpha and theta oscillations reflect cognitive and memory performance: a review and analysis. Brain Research </a:t>
            </a:r>
          </a:p>
          <a:p>
            <a:r>
              <a:rPr lang="en-US" sz="800" dirty="0"/>
              <a:t>Reviews29,2(1999),169–195 </a:t>
            </a:r>
          </a:p>
          <a:p>
            <a:endParaRPr lang="en-US" dirty="0"/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209FC5-2136-D34B-BCE3-B609937EFB10}"/>
              </a:ext>
            </a:extLst>
          </p:cNvPr>
          <p:cNvSpPr txBox="1"/>
          <p:nvPr/>
        </p:nvSpPr>
        <p:spPr>
          <a:xfrm>
            <a:off x="1657288" y="5201907"/>
            <a:ext cx="1680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Alpha  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B79450A5-6A96-FC4A-9548-15DD93A4B945}"/>
              </a:ext>
            </a:extLst>
          </p:cNvPr>
          <p:cNvSpPr/>
          <p:nvPr/>
        </p:nvSpPr>
        <p:spPr>
          <a:xfrm>
            <a:off x="4536571" y="41323"/>
            <a:ext cx="413766" cy="567611"/>
          </a:xfrm>
          <a:prstGeom prst="downArrow">
            <a:avLst/>
          </a:prstGeom>
          <a:solidFill>
            <a:srgbClr val="FFFF00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85479C-ADF7-1F4D-9FFC-793902DF0CB7}"/>
              </a:ext>
            </a:extLst>
          </p:cNvPr>
          <p:cNvSpPr txBox="1"/>
          <p:nvPr/>
        </p:nvSpPr>
        <p:spPr>
          <a:xfrm>
            <a:off x="3529017" y="5196792"/>
            <a:ext cx="7726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Lower Anxiety, Increased Calmness, Good Cognitive Memory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90E24EE3-A2CC-F44E-8820-7EB49B36609C}"/>
              </a:ext>
            </a:extLst>
          </p:cNvPr>
          <p:cNvSpPr/>
          <p:nvPr/>
        </p:nvSpPr>
        <p:spPr>
          <a:xfrm>
            <a:off x="4695838" y="1521574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1D5589A7-12FC-2B49-9A12-DE7219AACE81}"/>
              </a:ext>
            </a:extLst>
          </p:cNvPr>
          <p:cNvSpPr/>
          <p:nvPr/>
        </p:nvSpPr>
        <p:spPr>
          <a:xfrm>
            <a:off x="4705358" y="1888291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AF10D795-FC8C-C94F-84A8-433D52839BE4}"/>
              </a:ext>
            </a:extLst>
          </p:cNvPr>
          <p:cNvSpPr/>
          <p:nvPr/>
        </p:nvSpPr>
        <p:spPr>
          <a:xfrm>
            <a:off x="4714879" y="2626489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1648F31-48CD-4140-97BA-5FCF19C58657}"/>
              </a:ext>
            </a:extLst>
          </p:cNvPr>
          <p:cNvSpPr/>
          <p:nvPr/>
        </p:nvSpPr>
        <p:spPr>
          <a:xfrm>
            <a:off x="4710111" y="4150500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7E97FB1A-DE3B-A643-AF39-CA45F4DBE46B}"/>
              </a:ext>
            </a:extLst>
          </p:cNvPr>
          <p:cNvSpPr/>
          <p:nvPr/>
        </p:nvSpPr>
        <p:spPr>
          <a:xfrm>
            <a:off x="1172656" y="4981853"/>
            <a:ext cx="484632" cy="978408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B4C99A-AEF1-E84F-944F-4F3CB1C5937F}"/>
                  </a:ext>
                </a:extLst>
              </p:cNvPr>
              <p:cNvSpPr txBox="1"/>
              <p:nvPr/>
            </p:nvSpPr>
            <p:spPr>
              <a:xfrm>
                <a:off x="3096206" y="5171023"/>
                <a:ext cx="432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B4C99A-AEF1-E84F-944F-4F3CB1C59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206" y="5171023"/>
                <a:ext cx="432811" cy="553998"/>
              </a:xfrm>
              <a:prstGeom prst="rect">
                <a:avLst/>
              </a:prstGeom>
              <a:blipFill>
                <a:blip r:embed="rId3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0162CA46-2EDC-444B-92C1-BCF80B679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89D80533-AD5F-8744-888B-ACC8ECD4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57F4E5-2D2C-D344-8C5E-D668CC905D40}" type="slidenum">
              <a:rPr lang="en-US" smtClean="0"/>
              <a:t>25</a:t>
            </a:fld>
            <a:endParaRPr lang="en-US" dirty="0"/>
          </a:p>
        </p:txBody>
      </p:sp>
      <p:sp>
        <p:nvSpPr>
          <p:cNvPr id="39" name="Pentagon 38">
            <a:extLst>
              <a:ext uri="{FF2B5EF4-FFF2-40B4-BE49-F238E27FC236}">
                <a16:creationId xmlns:a16="http://schemas.microsoft.com/office/drawing/2014/main" id="{B1C14213-A86F-D647-BFEA-96AF0611E337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E4517BAC-2CC4-6C4A-B378-8EA1DCDED43F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423FFA87-73FF-374E-AB1C-0AA4DB5FF5AA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760DCBB0-A482-1147-8002-006D758CFC3F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D326F54E-8E89-394D-8865-F879C6D11F9C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EEG+MINI</a:t>
            </a: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F6208555-C84B-6C4C-92E9-BF8929DF59A5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45" name="Chevron 44">
            <a:extLst>
              <a:ext uri="{FF2B5EF4-FFF2-40B4-BE49-F238E27FC236}">
                <a16:creationId xmlns:a16="http://schemas.microsoft.com/office/drawing/2014/main" id="{5645FB3B-B6F9-2C40-8FA3-89866FC906A7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46" name="Chevron 45">
            <a:extLst>
              <a:ext uri="{FF2B5EF4-FFF2-40B4-BE49-F238E27FC236}">
                <a16:creationId xmlns:a16="http://schemas.microsoft.com/office/drawing/2014/main" id="{44202BA9-04B8-7042-9359-92CAFF927B71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47" name="Chevron 46">
            <a:extLst>
              <a:ext uri="{FF2B5EF4-FFF2-40B4-BE49-F238E27FC236}">
                <a16:creationId xmlns:a16="http://schemas.microsoft.com/office/drawing/2014/main" id="{8427230C-D146-2842-BD76-5B2D774CABEE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57A4CF-1015-114D-ADFC-92E26BC8A8A7}"/>
              </a:ext>
            </a:extLst>
          </p:cNvPr>
          <p:cNvSpPr txBox="1"/>
          <p:nvPr/>
        </p:nvSpPr>
        <p:spPr>
          <a:xfrm>
            <a:off x="3131506" y="4601307"/>
            <a:ext cx="824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Only showing entries with </a:t>
            </a:r>
            <a:r>
              <a:rPr lang="en-US" b="1" dirty="0">
                <a:solidFill>
                  <a:srgbClr val="FF0000"/>
                </a:solidFill>
              </a:rPr>
              <a:t>p &lt;0.01 </a:t>
            </a:r>
            <a:r>
              <a:rPr lang="en-US" b="1" dirty="0"/>
              <a:t>after </a:t>
            </a:r>
            <a:r>
              <a:rPr lang="en-US" b="1" dirty="0" err="1">
                <a:solidFill>
                  <a:srgbClr val="FF0000"/>
                </a:solidFill>
              </a:rPr>
              <a:t>Benjamini</a:t>
            </a:r>
            <a:r>
              <a:rPr lang="en-US" b="1" dirty="0">
                <a:solidFill>
                  <a:srgbClr val="FF0000"/>
                </a:solidFill>
              </a:rPr>
              <a:t>-Hochberg</a:t>
            </a:r>
            <a:r>
              <a:rPr lang="en-US" b="1" dirty="0"/>
              <a:t> multiple test correction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A0D761-533E-914C-BC90-BA11EB775FA0}"/>
              </a:ext>
            </a:extLst>
          </p:cNvPr>
          <p:cNvSpPr txBox="1"/>
          <p:nvPr/>
        </p:nvSpPr>
        <p:spPr>
          <a:xfrm>
            <a:off x="0" y="-91475"/>
            <a:ext cx="191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93387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2" grpId="0" animBg="1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56E2BB-B906-AD4F-9928-AD97D528F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904856"/>
              </p:ext>
            </p:extLst>
          </p:nvPr>
        </p:nvGraphicFramePr>
        <p:xfrm>
          <a:off x="400049" y="608934"/>
          <a:ext cx="9258302" cy="38811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514601">
                  <a:extLst>
                    <a:ext uri="{9D8B030D-6E8A-4147-A177-3AD203B41FA5}">
                      <a16:colId xmlns:a16="http://schemas.microsoft.com/office/drawing/2014/main" val="2333868005"/>
                    </a:ext>
                  </a:extLst>
                </a:gridCol>
                <a:gridCol w="1300163">
                  <a:extLst>
                    <a:ext uri="{9D8B030D-6E8A-4147-A177-3AD203B41FA5}">
                      <a16:colId xmlns:a16="http://schemas.microsoft.com/office/drawing/2014/main" val="4085642477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399991383"/>
                    </a:ext>
                  </a:extLst>
                </a:gridCol>
                <a:gridCol w="1214438">
                  <a:extLst>
                    <a:ext uri="{9D8B030D-6E8A-4147-A177-3AD203B41FA5}">
                      <a16:colId xmlns:a16="http://schemas.microsoft.com/office/drawing/2014/main" val="645186200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658902154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1906568930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 Gamma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450909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PTSD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160077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Distress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883788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Nightmare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284384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Avoidance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332073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Recall Inability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933541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Sleeping Difficulty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88774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Irritability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33047"/>
                  </a:ext>
                </a:extLst>
              </a:tr>
              <a:tr h="345238">
                <a:tc>
                  <a:txBody>
                    <a:bodyPr/>
                    <a:lstStyle/>
                    <a:p>
                      <a:r>
                        <a:rPr lang="en-US" dirty="0"/>
                        <a:t>Concentration Difficulty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819844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Nervousness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237877"/>
                  </a:ext>
                </a:extLst>
              </a:tr>
            </a:tbl>
          </a:graphicData>
        </a:graphic>
      </p:graphicFrame>
      <p:sp>
        <p:nvSpPr>
          <p:cNvPr id="8" name="Down Arrow 7">
            <a:extLst>
              <a:ext uri="{FF2B5EF4-FFF2-40B4-BE49-F238E27FC236}">
                <a16:creationId xmlns:a16="http://schemas.microsoft.com/office/drawing/2014/main" id="{D4F894B0-0128-9B44-80CC-C23B139BB513}"/>
              </a:ext>
            </a:extLst>
          </p:cNvPr>
          <p:cNvSpPr/>
          <p:nvPr/>
        </p:nvSpPr>
        <p:spPr>
          <a:xfrm>
            <a:off x="3357567" y="1112861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082E669-BD38-9F4A-B4BA-056036137819}"/>
              </a:ext>
            </a:extLst>
          </p:cNvPr>
          <p:cNvSpPr/>
          <p:nvPr/>
        </p:nvSpPr>
        <p:spPr>
          <a:xfrm>
            <a:off x="3357567" y="1512054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F1CAC33-105D-7F4B-892D-ECAC87FACD9C}"/>
              </a:ext>
            </a:extLst>
          </p:cNvPr>
          <p:cNvSpPr/>
          <p:nvPr/>
        </p:nvSpPr>
        <p:spPr>
          <a:xfrm>
            <a:off x="3357567" y="3034155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176F82C-8C07-0C49-B08E-C618DC216F3C}"/>
              </a:ext>
            </a:extLst>
          </p:cNvPr>
          <p:cNvSpPr/>
          <p:nvPr/>
        </p:nvSpPr>
        <p:spPr>
          <a:xfrm>
            <a:off x="3357567" y="4134446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A6690-954B-A045-9A38-F5EB66730F1D}"/>
              </a:ext>
            </a:extLst>
          </p:cNvPr>
          <p:cNvSpPr/>
          <p:nvPr/>
        </p:nvSpPr>
        <p:spPr>
          <a:xfrm>
            <a:off x="1906812" y="5832649"/>
            <a:ext cx="102851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Dražen</a:t>
            </a:r>
            <a:r>
              <a:rPr lang="en-US" sz="800" dirty="0"/>
              <a:t> </a:t>
            </a:r>
            <a:r>
              <a:rPr lang="en-US" sz="800" dirty="0" err="1"/>
              <a:t>Begic</a:t>
            </a:r>
            <a:r>
              <a:rPr lang="en-US" sz="800" dirty="0"/>
              <a:t>́, </a:t>
            </a:r>
            <a:r>
              <a:rPr lang="en-US" sz="800" dirty="0" err="1"/>
              <a:t>Ljubomir</a:t>
            </a:r>
            <a:r>
              <a:rPr lang="en-US" sz="800" dirty="0"/>
              <a:t> </a:t>
            </a:r>
            <a:r>
              <a:rPr lang="en-US" sz="800" dirty="0" err="1"/>
              <a:t>Hotujac</a:t>
            </a:r>
            <a:r>
              <a:rPr lang="en-US" sz="800" dirty="0"/>
              <a:t>, and </a:t>
            </a:r>
            <a:r>
              <a:rPr lang="en-US" sz="800" dirty="0" err="1"/>
              <a:t>Nataša</a:t>
            </a:r>
            <a:r>
              <a:rPr lang="en-US" sz="800" dirty="0"/>
              <a:t> Jokić-</a:t>
            </a:r>
            <a:r>
              <a:rPr lang="en-US" sz="800" dirty="0" err="1"/>
              <a:t>begic</a:t>
            </a:r>
            <a:r>
              <a:rPr lang="en-US" sz="800" dirty="0"/>
              <a:t>́. 2001. Electroencephalographic comparison of veterans with combat-related post-traumaticstressdisorderandhealthysubjects.InternationalJournalofPsychophysiology40,2(2001),167–172. </a:t>
            </a:r>
          </a:p>
          <a:p>
            <a:r>
              <a:rPr lang="en-US" sz="800" dirty="0"/>
              <a:t>Michael L. Perlis, Michael T. Smith, Patrick J. Andrews, Henry Orff, and Donna E. Giles. 2001. Beta/Gamma EEG Activity in Patients with </a:t>
            </a:r>
            <a:r>
              <a:rPr lang="en-US" sz="800" dirty="0" err="1"/>
              <a:t>PrimaryandSecondaryInsomniaandGoodSleeperControl</a:t>
            </a:r>
            <a:br>
              <a:rPr lang="en-US" sz="800" dirty="0"/>
            </a:br>
            <a:r>
              <a:rPr lang="en-US" sz="800" dirty="0" err="1"/>
              <a:t>NeuroSky</a:t>
            </a:r>
            <a:r>
              <a:rPr lang="en-US" sz="800" dirty="0"/>
              <a:t>. 2015. Greek Alphabet Soup - Making Sense of EEG Bands. Retrieved September 14, 2018 from http://</a:t>
            </a:r>
            <a:r>
              <a:rPr lang="en-US" sz="800" dirty="0" err="1"/>
              <a:t>neurosky.com</a:t>
            </a:r>
            <a:r>
              <a:rPr lang="en-US" sz="800" dirty="0"/>
              <a:t>/2015/05/ </a:t>
            </a:r>
            <a:r>
              <a:rPr lang="en-US" sz="800" dirty="0" err="1"/>
              <a:t>greek</a:t>
            </a:r>
            <a:r>
              <a:rPr lang="en-US" sz="800" dirty="0"/>
              <a:t>-alphabet-soup-making-sense-of-</a:t>
            </a:r>
            <a:r>
              <a:rPr lang="en-US" sz="800" dirty="0" err="1"/>
              <a:t>eeg</a:t>
            </a:r>
            <a:r>
              <a:rPr lang="en-US" sz="800" dirty="0"/>
              <a:t>-bands/ </a:t>
            </a:r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209FC5-2136-D34B-BCE3-B609937EFB10}"/>
              </a:ext>
            </a:extLst>
          </p:cNvPr>
          <p:cNvSpPr txBox="1"/>
          <p:nvPr/>
        </p:nvSpPr>
        <p:spPr>
          <a:xfrm>
            <a:off x="1529306" y="5191300"/>
            <a:ext cx="1466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Beta  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B79450A5-6A96-FC4A-9548-15DD93A4B945}"/>
              </a:ext>
            </a:extLst>
          </p:cNvPr>
          <p:cNvSpPr/>
          <p:nvPr/>
        </p:nvSpPr>
        <p:spPr>
          <a:xfrm>
            <a:off x="5889117" y="0"/>
            <a:ext cx="413766" cy="567611"/>
          </a:xfrm>
          <a:prstGeom prst="downArrow">
            <a:avLst/>
          </a:prstGeom>
          <a:solidFill>
            <a:srgbClr val="FFFF00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85479C-ADF7-1F4D-9FFC-793902DF0CB7}"/>
              </a:ext>
            </a:extLst>
          </p:cNvPr>
          <p:cNvSpPr txBox="1"/>
          <p:nvPr/>
        </p:nvSpPr>
        <p:spPr>
          <a:xfrm>
            <a:off x="3124099" y="5199052"/>
            <a:ext cx="888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PTSD, Insomnia, Anxiety, Stress, Inattention, </a:t>
            </a:r>
            <a:r>
              <a:rPr lang="en-US" sz="2400" b="1" dirty="0">
                <a:solidFill>
                  <a:srgbClr val="FF0000"/>
                </a:solidFill>
              </a:rPr>
              <a:t>Memory-Promoting state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90E24EE3-A2CC-F44E-8820-7EB49B36609C}"/>
              </a:ext>
            </a:extLst>
          </p:cNvPr>
          <p:cNvSpPr/>
          <p:nvPr/>
        </p:nvSpPr>
        <p:spPr>
          <a:xfrm>
            <a:off x="4695838" y="1521574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1D5589A7-12FC-2B49-9A12-DE7219AACE81}"/>
              </a:ext>
            </a:extLst>
          </p:cNvPr>
          <p:cNvSpPr/>
          <p:nvPr/>
        </p:nvSpPr>
        <p:spPr>
          <a:xfrm>
            <a:off x="4705358" y="1888291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AF10D795-FC8C-C94F-84A8-433D52839BE4}"/>
              </a:ext>
            </a:extLst>
          </p:cNvPr>
          <p:cNvSpPr/>
          <p:nvPr/>
        </p:nvSpPr>
        <p:spPr>
          <a:xfrm>
            <a:off x="4714879" y="2626489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1648F31-48CD-4140-97BA-5FCF19C58657}"/>
              </a:ext>
            </a:extLst>
          </p:cNvPr>
          <p:cNvSpPr/>
          <p:nvPr/>
        </p:nvSpPr>
        <p:spPr>
          <a:xfrm>
            <a:off x="4710111" y="4150500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7E97FB1A-DE3B-A643-AF39-CA45F4DBE46B}"/>
              </a:ext>
            </a:extLst>
          </p:cNvPr>
          <p:cNvSpPr/>
          <p:nvPr/>
        </p:nvSpPr>
        <p:spPr>
          <a:xfrm>
            <a:off x="1315532" y="4990744"/>
            <a:ext cx="313244" cy="75083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56C1CC-BEA9-CA4C-9707-A95738928886}"/>
                  </a:ext>
                </a:extLst>
              </p:cNvPr>
              <p:cNvSpPr txBox="1"/>
              <p:nvPr/>
            </p:nvSpPr>
            <p:spPr>
              <a:xfrm>
                <a:off x="2772149" y="5175412"/>
                <a:ext cx="43281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56C1CC-BEA9-CA4C-9707-A9573892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149" y="5175412"/>
                <a:ext cx="432811" cy="553998"/>
              </a:xfrm>
              <a:prstGeom prst="rect">
                <a:avLst/>
              </a:prstGeom>
              <a:blipFill>
                <a:blip r:embed="rId3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Up Arrow 22">
            <a:extLst>
              <a:ext uri="{FF2B5EF4-FFF2-40B4-BE49-F238E27FC236}">
                <a16:creationId xmlns:a16="http://schemas.microsoft.com/office/drawing/2014/main" id="{1DB11A3F-37FC-D84F-A3F8-0F683AE65347}"/>
              </a:ext>
            </a:extLst>
          </p:cNvPr>
          <p:cNvSpPr/>
          <p:nvPr/>
        </p:nvSpPr>
        <p:spPr>
          <a:xfrm>
            <a:off x="6027316" y="1088978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2F24CDF5-FA8C-4044-AFCC-D124FFD6EC46}"/>
              </a:ext>
            </a:extLst>
          </p:cNvPr>
          <p:cNvSpPr/>
          <p:nvPr/>
        </p:nvSpPr>
        <p:spPr>
          <a:xfrm>
            <a:off x="6051127" y="1512847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16EF4C37-2917-A547-9B50-F096715418A0}"/>
              </a:ext>
            </a:extLst>
          </p:cNvPr>
          <p:cNvSpPr/>
          <p:nvPr/>
        </p:nvSpPr>
        <p:spPr>
          <a:xfrm>
            <a:off x="6060648" y="1865270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331E672D-7746-014F-A761-F9091C5B59BD}"/>
              </a:ext>
            </a:extLst>
          </p:cNvPr>
          <p:cNvSpPr/>
          <p:nvPr/>
        </p:nvSpPr>
        <p:spPr>
          <a:xfrm>
            <a:off x="6084458" y="3017800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E47B54C8-028B-664F-ACAA-DCD33B3BAA4A}"/>
              </a:ext>
            </a:extLst>
          </p:cNvPr>
          <p:cNvSpPr/>
          <p:nvPr/>
        </p:nvSpPr>
        <p:spPr>
          <a:xfrm>
            <a:off x="6093981" y="3770279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54938415-6485-A44C-B697-9B56ABF5726B}"/>
              </a:ext>
            </a:extLst>
          </p:cNvPr>
          <p:cNvSpPr/>
          <p:nvPr/>
        </p:nvSpPr>
        <p:spPr>
          <a:xfrm>
            <a:off x="6117791" y="4151281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05127F86-BC60-CE43-8C94-055C27E71395}"/>
              </a:ext>
            </a:extLst>
          </p:cNvPr>
          <p:cNvSpPr/>
          <p:nvPr/>
        </p:nvSpPr>
        <p:spPr>
          <a:xfrm>
            <a:off x="6067438" y="2636009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ooter Placeholder 3">
            <a:extLst>
              <a:ext uri="{FF2B5EF4-FFF2-40B4-BE49-F238E27FC236}">
                <a16:creationId xmlns:a16="http://schemas.microsoft.com/office/drawing/2014/main" id="{B0584477-72EE-A147-8B9E-E95F1C79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9" name="Slide Number Placeholder 4">
            <a:extLst>
              <a:ext uri="{FF2B5EF4-FFF2-40B4-BE49-F238E27FC236}">
                <a16:creationId xmlns:a16="http://schemas.microsoft.com/office/drawing/2014/main" id="{C78FD272-9FA4-2E4C-9CD4-155DB756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57F4E5-2D2C-D344-8C5E-D668CC905D40}" type="slidenum">
              <a:rPr lang="en-US" smtClean="0"/>
              <a:t>26</a:t>
            </a:fld>
            <a:endParaRPr lang="en-US" dirty="0"/>
          </a:p>
        </p:txBody>
      </p:sp>
      <p:sp>
        <p:nvSpPr>
          <p:cNvPr id="50" name="Pentagon 49">
            <a:extLst>
              <a:ext uri="{FF2B5EF4-FFF2-40B4-BE49-F238E27FC236}">
                <a16:creationId xmlns:a16="http://schemas.microsoft.com/office/drawing/2014/main" id="{8845178F-E766-D44E-B2EE-126F7F96CFEE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B3D6691A-FEAC-2D46-A3BF-C86F5EED2CBF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52" name="Chevron 51">
            <a:extLst>
              <a:ext uri="{FF2B5EF4-FFF2-40B4-BE49-F238E27FC236}">
                <a16:creationId xmlns:a16="http://schemas.microsoft.com/office/drawing/2014/main" id="{CF8B1755-CA59-E843-8954-3BDC156A7305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B44082CD-5E8C-8A49-B983-43B807E90753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54" name="Chevron 53">
            <a:extLst>
              <a:ext uri="{FF2B5EF4-FFF2-40B4-BE49-F238E27FC236}">
                <a16:creationId xmlns:a16="http://schemas.microsoft.com/office/drawing/2014/main" id="{1EBB250D-9C27-F84D-BD60-7ACD2EAFAEEE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EEG+MINI</a:t>
            </a:r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3E2C36A1-E22C-8E4B-8AB4-E936A5E9B5E4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56" name="Chevron 55">
            <a:extLst>
              <a:ext uri="{FF2B5EF4-FFF2-40B4-BE49-F238E27FC236}">
                <a16:creationId xmlns:a16="http://schemas.microsoft.com/office/drawing/2014/main" id="{E5B85DD2-C9AB-D54E-90F6-D4567F468BE0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57" name="Chevron 56">
            <a:extLst>
              <a:ext uri="{FF2B5EF4-FFF2-40B4-BE49-F238E27FC236}">
                <a16:creationId xmlns:a16="http://schemas.microsoft.com/office/drawing/2014/main" id="{73C6F617-F2E4-2E4C-9112-C1C44A4023D2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58" name="Chevron 57">
            <a:extLst>
              <a:ext uri="{FF2B5EF4-FFF2-40B4-BE49-F238E27FC236}">
                <a16:creationId xmlns:a16="http://schemas.microsoft.com/office/drawing/2014/main" id="{53197CB2-C7C3-7A45-89D2-7B823A179435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F17B5D-D3D2-0945-ABF0-6193998DA806}"/>
              </a:ext>
            </a:extLst>
          </p:cNvPr>
          <p:cNvSpPr txBox="1"/>
          <p:nvPr/>
        </p:nvSpPr>
        <p:spPr>
          <a:xfrm>
            <a:off x="3131506" y="4601307"/>
            <a:ext cx="824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Only showing entries with </a:t>
            </a:r>
            <a:r>
              <a:rPr lang="en-US" b="1" dirty="0">
                <a:solidFill>
                  <a:srgbClr val="FF0000"/>
                </a:solidFill>
              </a:rPr>
              <a:t>p &lt;0.01 </a:t>
            </a:r>
            <a:r>
              <a:rPr lang="en-US" b="1" dirty="0"/>
              <a:t>after </a:t>
            </a:r>
            <a:r>
              <a:rPr lang="en-US" b="1" dirty="0" err="1">
                <a:solidFill>
                  <a:srgbClr val="FF0000"/>
                </a:solidFill>
              </a:rPr>
              <a:t>Benjamini</a:t>
            </a:r>
            <a:r>
              <a:rPr lang="en-US" b="1" dirty="0">
                <a:solidFill>
                  <a:srgbClr val="FF0000"/>
                </a:solidFill>
              </a:rPr>
              <a:t>-Hochberg</a:t>
            </a:r>
            <a:r>
              <a:rPr lang="en-US" b="1" dirty="0"/>
              <a:t> multiple test correction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0074640-3F24-E840-9001-C9EBE5B4DD31}"/>
              </a:ext>
            </a:extLst>
          </p:cNvPr>
          <p:cNvSpPr txBox="1"/>
          <p:nvPr/>
        </p:nvSpPr>
        <p:spPr>
          <a:xfrm>
            <a:off x="0" y="-91475"/>
            <a:ext cx="191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70962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2" grpId="0" animBg="1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56E2BB-B906-AD4F-9928-AD97D528F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001030"/>
              </p:ext>
            </p:extLst>
          </p:nvPr>
        </p:nvGraphicFramePr>
        <p:xfrm>
          <a:off x="400049" y="608934"/>
          <a:ext cx="9258302" cy="38811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514601">
                  <a:extLst>
                    <a:ext uri="{9D8B030D-6E8A-4147-A177-3AD203B41FA5}">
                      <a16:colId xmlns:a16="http://schemas.microsoft.com/office/drawing/2014/main" val="2333868005"/>
                    </a:ext>
                  </a:extLst>
                </a:gridCol>
                <a:gridCol w="1300163">
                  <a:extLst>
                    <a:ext uri="{9D8B030D-6E8A-4147-A177-3AD203B41FA5}">
                      <a16:colId xmlns:a16="http://schemas.microsoft.com/office/drawing/2014/main" val="4085642477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399991383"/>
                    </a:ext>
                  </a:extLst>
                </a:gridCol>
                <a:gridCol w="1214438">
                  <a:extLst>
                    <a:ext uri="{9D8B030D-6E8A-4147-A177-3AD203B41FA5}">
                      <a16:colId xmlns:a16="http://schemas.microsoft.com/office/drawing/2014/main" val="645186200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658902154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1906568930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 Gamma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450909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PTSD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160077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Distress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883788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Nightmare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284384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Avoidance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332073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Recall Inability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933541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Sleeping Difficulty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88774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Irritability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33047"/>
                  </a:ext>
                </a:extLst>
              </a:tr>
              <a:tr h="345238">
                <a:tc>
                  <a:txBody>
                    <a:bodyPr/>
                    <a:lstStyle/>
                    <a:p>
                      <a:r>
                        <a:rPr lang="en-US" dirty="0"/>
                        <a:t>Concentration Difficulty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819844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Nervousness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237877"/>
                  </a:ext>
                </a:extLst>
              </a:tr>
            </a:tbl>
          </a:graphicData>
        </a:graphic>
      </p:graphicFrame>
      <p:sp>
        <p:nvSpPr>
          <p:cNvPr id="8" name="Down Arrow 7">
            <a:extLst>
              <a:ext uri="{FF2B5EF4-FFF2-40B4-BE49-F238E27FC236}">
                <a16:creationId xmlns:a16="http://schemas.microsoft.com/office/drawing/2014/main" id="{D4F894B0-0128-9B44-80CC-C23B139BB513}"/>
              </a:ext>
            </a:extLst>
          </p:cNvPr>
          <p:cNvSpPr/>
          <p:nvPr/>
        </p:nvSpPr>
        <p:spPr>
          <a:xfrm>
            <a:off x="3357567" y="1112861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082E669-BD38-9F4A-B4BA-056036137819}"/>
              </a:ext>
            </a:extLst>
          </p:cNvPr>
          <p:cNvSpPr/>
          <p:nvPr/>
        </p:nvSpPr>
        <p:spPr>
          <a:xfrm>
            <a:off x="3357567" y="1512054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F1CAC33-105D-7F4B-892D-ECAC87FACD9C}"/>
              </a:ext>
            </a:extLst>
          </p:cNvPr>
          <p:cNvSpPr/>
          <p:nvPr/>
        </p:nvSpPr>
        <p:spPr>
          <a:xfrm>
            <a:off x="3357567" y="3034155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176F82C-8C07-0C49-B08E-C618DC216F3C}"/>
              </a:ext>
            </a:extLst>
          </p:cNvPr>
          <p:cNvSpPr/>
          <p:nvPr/>
        </p:nvSpPr>
        <p:spPr>
          <a:xfrm>
            <a:off x="3357567" y="4134446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A6690-954B-A045-9A38-F5EB66730F1D}"/>
              </a:ext>
            </a:extLst>
          </p:cNvPr>
          <p:cNvSpPr/>
          <p:nvPr/>
        </p:nvSpPr>
        <p:spPr>
          <a:xfrm>
            <a:off x="1073251" y="5674081"/>
            <a:ext cx="111187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Andreas K. Kaiser, Michael </a:t>
            </a:r>
            <a:r>
              <a:rPr lang="en-US" sz="800" dirty="0" err="1"/>
              <a:t>Doppelmayr</a:t>
            </a:r>
            <a:r>
              <a:rPr lang="en-US" sz="800" dirty="0"/>
              <a:t>, and Bernhard </a:t>
            </a:r>
            <a:r>
              <a:rPr lang="en-US" sz="800" dirty="0" err="1"/>
              <a:t>Iglseder</a:t>
            </a:r>
            <a:r>
              <a:rPr lang="en-US" sz="800" dirty="0"/>
              <a:t>. 2017. EEG beta 2 power as surrogate marker for memory impairment: a pilotstudy.InternationalPsychogeriatrics29,9(2017),1–9. </a:t>
            </a:r>
          </a:p>
          <a:p>
            <a:r>
              <a:rPr lang="en-US" sz="800" dirty="0"/>
              <a:t>Leslie </a:t>
            </a:r>
            <a:r>
              <a:rPr lang="en-US" sz="800" dirty="0" err="1"/>
              <a:t>Sherlin</a:t>
            </a:r>
            <a:r>
              <a:rPr lang="en-US" sz="800" dirty="0"/>
              <a:t>, Fred Muench, and Sarah Wyckoff. 2010. Respiratory Sinus Arrhythmia Feedback in a Stressed Population Exposed to a Brief Stressor Demonstrated by Quantitative EEG and </a:t>
            </a:r>
            <a:r>
              <a:rPr lang="en-US" sz="800" dirty="0" err="1"/>
              <a:t>sLORETA</a:t>
            </a:r>
            <a:r>
              <a:rPr lang="en-US" sz="800" dirty="0"/>
              <a:t>. Applied Psychophysiology and Biofeedback 35, 3 (2010), 219–228 </a:t>
            </a:r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209FC5-2136-D34B-BCE3-B609937EFB10}"/>
              </a:ext>
            </a:extLst>
          </p:cNvPr>
          <p:cNvSpPr txBox="1"/>
          <p:nvPr/>
        </p:nvSpPr>
        <p:spPr>
          <a:xfrm>
            <a:off x="1529306" y="5026407"/>
            <a:ext cx="1525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Beta  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B79450A5-6A96-FC4A-9548-15DD93A4B945}"/>
              </a:ext>
            </a:extLst>
          </p:cNvPr>
          <p:cNvSpPr/>
          <p:nvPr/>
        </p:nvSpPr>
        <p:spPr>
          <a:xfrm>
            <a:off x="7103564" y="0"/>
            <a:ext cx="413766" cy="567611"/>
          </a:xfrm>
          <a:prstGeom prst="downArrow">
            <a:avLst/>
          </a:prstGeom>
          <a:solidFill>
            <a:srgbClr val="FFFF00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85479C-ADF7-1F4D-9FFC-793902DF0CB7}"/>
              </a:ext>
            </a:extLst>
          </p:cNvPr>
          <p:cNvSpPr txBox="1"/>
          <p:nvPr/>
        </p:nvSpPr>
        <p:spPr>
          <a:xfrm>
            <a:off x="3124099" y="5034159"/>
            <a:ext cx="5160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Nervousness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Memory-Promoting state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90E24EE3-A2CC-F44E-8820-7EB49B36609C}"/>
              </a:ext>
            </a:extLst>
          </p:cNvPr>
          <p:cNvSpPr/>
          <p:nvPr/>
        </p:nvSpPr>
        <p:spPr>
          <a:xfrm>
            <a:off x="4695838" y="1521574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1D5589A7-12FC-2B49-9A12-DE7219AACE81}"/>
              </a:ext>
            </a:extLst>
          </p:cNvPr>
          <p:cNvSpPr/>
          <p:nvPr/>
        </p:nvSpPr>
        <p:spPr>
          <a:xfrm>
            <a:off x="4705358" y="1888291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AF10D795-FC8C-C94F-84A8-433D52839BE4}"/>
              </a:ext>
            </a:extLst>
          </p:cNvPr>
          <p:cNvSpPr/>
          <p:nvPr/>
        </p:nvSpPr>
        <p:spPr>
          <a:xfrm>
            <a:off x="4714879" y="2626489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1648F31-48CD-4140-97BA-5FCF19C58657}"/>
              </a:ext>
            </a:extLst>
          </p:cNvPr>
          <p:cNvSpPr/>
          <p:nvPr/>
        </p:nvSpPr>
        <p:spPr>
          <a:xfrm>
            <a:off x="4710111" y="4150500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7E97FB1A-DE3B-A643-AF39-CA45F4DBE46B}"/>
              </a:ext>
            </a:extLst>
          </p:cNvPr>
          <p:cNvSpPr/>
          <p:nvPr/>
        </p:nvSpPr>
        <p:spPr>
          <a:xfrm>
            <a:off x="1315532" y="4825853"/>
            <a:ext cx="313244" cy="75083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56C1CC-BEA9-CA4C-9707-A95738928886}"/>
                  </a:ext>
                </a:extLst>
              </p:cNvPr>
              <p:cNvSpPr txBox="1"/>
              <p:nvPr/>
            </p:nvSpPr>
            <p:spPr>
              <a:xfrm>
                <a:off x="2772149" y="5010519"/>
                <a:ext cx="43281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56C1CC-BEA9-CA4C-9707-A9573892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149" y="5010519"/>
                <a:ext cx="432811" cy="553998"/>
              </a:xfrm>
              <a:prstGeom prst="rect">
                <a:avLst/>
              </a:prstGeom>
              <a:blipFill>
                <a:blip r:embed="rId3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Up Arrow 22">
            <a:extLst>
              <a:ext uri="{FF2B5EF4-FFF2-40B4-BE49-F238E27FC236}">
                <a16:creationId xmlns:a16="http://schemas.microsoft.com/office/drawing/2014/main" id="{1DB11A3F-37FC-D84F-A3F8-0F683AE65347}"/>
              </a:ext>
            </a:extLst>
          </p:cNvPr>
          <p:cNvSpPr/>
          <p:nvPr/>
        </p:nvSpPr>
        <p:spPr>
          <a:xfrm>
            <a:off x="6027316" y="1088978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2F24CDF5-FA8C-4044-AFCC-D124FFD6EC46}"/>
              </a:ext>
            </a:extLst>
          </p:cNvPr>
          <p:cNvSpPr/>
          <p:nvPr/>
        </p:nvSpPr>
        <p:spPr>
          <a:xfrm>
            <a:off x="6051127" y="1512847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16EF4C37-2917-A547-9B50-F096715418A0}"/>
              </a:ext>
            </a:extLst>
          </p:cNvPr>
          <p:cNvSpPr/>
          <p:nvPr/>
        </p:nvSpPr>
        <p:spPr>
          <a:xfrm>
            <a:off x="6060648" y="1865270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331E672D-7746-014F-A761-F9091C5B59BD}"/>
              </a:ext>
            </a:extLst>
          </p:cNvPr>
          <p:cNvSpPr/>
          <p:nvPr/>
        </p:nvSpPr>
        <p:spPr>
          <a:xfrm>
            <a:off x="6084458" y="3017800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E47B54C8-028B-664F-ACAA-DCD33B3BAA4A}"/>
              </a:ext>
            </a:extLst>
          </p:cNvPr>
          <p:cNvSpPr/>
          <p:nvPr/>
        </p:nvSpPr>
        <p:spPr>
          <a:xfrm>
            <a:off x="6093981" y="3770279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54938415-6485-A44C-B697-9B56ABF5726B}"/>
              </a:ext>
            </a:extLst>
          </p:cNvPr>
          <p:cNvSpPr/>
          <p:nvPr/>
        </p:nvSpPr>
        <p:spPr>
          <a:xfrm>
            <a:off x="6117791" y="4151281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05127F86-BC60-CE43-8C94-055C27E71395}"/>
              </a:ext>
            </a:extLst>
          </p:cNvPr>
          <p:cNvSpPr/>
          <p:nvPr/>
        </p:nvSpPr>
        <p:spPr>
          <a:xfrm>
            <a:off x="6067438" y="2636009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9B464399-BDAE-6140-878E-CF75425AFAE2}"/>
              </a:ext>
            </a:extLst>
          </p:cNvPr>
          <p:cNvSpPr/>
          <p:nvPr/>
        </p:nvSpPr>
        <p:spPr>
          <a:xfrm>
            <a:off x="7377127" y="2645530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545D592B-FEB9-7F4C-9198-8DDDBA2045EE}"/>
              </a:ext>
            </a:extLst>
          </p:cNvPr>
          <p:cNvSpPr/>
          <p:nvPr/>
        </p:nvSpPr>
        <p:spPr>
          <a:xfrm>
            <a:off x="7343783" y="4155246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50B7A42-03EE-0944-8B76-EBD3D830AA35}"/>
              </a:ext>
            </a:extLst>
          </p:cNvPr>
          <p:cNvSpPr/>
          <p:nvPr/>
        </p:nvSpPr>
        <p:spPr>
          <a:xfrm>
            <a:off x="7229475" y="4080399"/>
            <a:ext cx="414337" cy="438271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ooter Placeholder 3">
            <a:extLst>
              <a:ext uri="{FF2B5EF4-FFF2-40B4-BE49-F238E27FC236}">
                <a16:creationId xmlns:a16="http://schemas.microsoft.com/office/drawing/2014/main" id="{1618DD37-68A2-C24F-B97A-A3CC17417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8" name="Slide Number Placeholder 4">
            <a:extLst>
              <a:ext uri="{FF2B5EF4-FFF2-40B4-BE49-F238E27FC236}">
                <a16:creationId xmlns:a16="http://schemas.microsoft.com/office/drawing/2014/main" id="{7AB2F669-F9ED-4D4F-B735-C7226CEF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57F4E5-2D2C-D344-8C5E-D668CC905D40}" type="slidenum">
              <a:rPr lang="en-US" smtClean="0"/>
              <a:t>27</a:t>
            </a:fld>
            <a:endParaRPr lang="en-US" dirty="0"/>
          </a:p>
        </p:txBody>
      </p:sp>
      <p:sp>
        <p:nvSpPr>
          <p:cNvPr id="49" name="Pentagon 48">
            <a:extLst>
              <a:ext uri="{FF2B5EF4-FFF2-40B4-BE49-F238E27FC236}">
                <a16:creationId xmlns:a16="http://schemas.microsoft.com/office/drawing/2014/main" id="{26452C6C-1C9B-EA4E-A2B9-595CF5F75301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76873AFB-38F3-8644-B1BD-58679ACDBF9D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EE0B5986-2EBB-A046-9134-8E6478697392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52" name="Chevron 51">
            <a:extLst>
              <a:ext uri="{FF2B5EF4-FFF2-40B4-BE49-F238E27FC236}">
                <a16:creationId xmlns:a16="http://schemas.microsoft.com/office/drawing/2014/main" id="{E55ECD6C-9655-3E40-9F69-19C6B84426ED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22559670-E60B-E140-A2A7-DCA43798AC5E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EEG+MINI</a:t>
            </a:r>
          </a:p>
        </p:txBody>
      </p:sp>
      <p:sp>
        <p:nvSpPr>
          <p:cNvPr id="54" name="Chevron 53">
            <a:extLst>
              <a:ext uri="{FF2B5EF4-FFF2-40B4-BE49-F238E27FC236}">
                <a16:creationId xmlns:a16="http://schemas.microsoft.com/office/drawing/2014/main" id="{1C978A67-4A75-694C-AFA0-8131F309E275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6BFBB01B-2A98-8E4B-99FC-D9D9C25668E0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56" name="Chevron 55">
            <a:extLst>
              <a:ext uri="{FF2B5EF4-FFF2-40B4-BE49-F238E27FC236}">
                <a16:creationId xmlns:a16="http://schemas.microsoft.com/office/drawing/2014/main" id="{5F19D032-9E83-264A-9CF2-C38EABF8EA36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57" name="Chevron 56">
            <a:extLst>
              <a:ext uri="{FF2B5EF4-FFF2-40B4-BE49-F238E27FC236}">
                <a16:creationId xmlns:a16="http://schemas.microsoft.com/office/drawing/2014/main" id="{B35C93FC-C459-A645-AF0E-8FE7DE7F94F7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D9AEF77-0A76-1541-B2FC-B9A8F40F9AC4}"/>
              </a:ext>
            </a:extLst>
          </p:cNvPr>
          <p:cNvSpPr txBox="1"/>
          <p:nvPr/>
        </p:nvSpPr>
        <p:spPr>
          <a:xfrm>
            <a:off x="3131506" y="4601307"/>
            <a:ext cx="824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Only showing entries with </a:t>
            </a:r>
            <a:r>
              <a:rPr lang="en-US" b="1" dirty="0">
                <a:solidFill>
                  <a:srgbClr val="FF0000"/>
                </a:solidFill>
              </a:rPr>
              <a:t>p &lt;0.01 </a:t>
            </a:r>
            <a:r>
              <a:rPr lang="en-US" b="1" dirty="0"/>
              <a:t>after </a:t>
            </a:r>
            <a:r>
              <a:rPr lang="en-US" b="1" dirty="0" err="1">
                <a:solidFill>
                  <a:srgbClr val="FF0000"/>
                </a:solidFill>
              </a:rPr>
              <a:t>Benjamini</a:t>
            </a:r>
            <a:r>
              <a:rPr lang="en-US" b="1" dirty="0">
                <a:solidFill>
                  <a:srgbClr val="FF0000"/>
                </a:solidFill>
              </a:rPr>
              <a:t>-Hochberg</a:t>
            </a:r>
            <a:r>
              <a:rPr lang="en-US" b="1" dirty="0"/>
              <a:t> multiple test correction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70BA3C-467A-3846-8381-7FED77C85A50}"/>
              </a:ext>
            </a:extLst>
          </p:cNvPr>
          <p:cNvSpPr txBox="1"/>
          <p:nvPr/>
        </p:nvSpPr>
        <p:spPr>
          <a:xfrm>
            <a:off x="0" y="-91475"/>
            <a:ext cx="191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22546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2" grpId="0" animBg="1"/>
      <p:bldP spid="22" grpId="0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E2A25-8EFF-F847-A8EC-B07F8BA3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9A4E2-7FC7-C442-BD4A-58643E99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56E2BB-B906-AD4F-9928-AD97D528F91B}"/>
              </a:ext>
            </a:extLst>
          </p:cNvPr>
          <p:cNvGraphicFramePr>
            <a:graphicFrameLocks noGrp="1"/>
          </p:cNvGraphicFramePr>
          <p:nvPr/>
        </p:nvGraphicFramePr>
        <p:xfrm>
          <a:off x="400049" y="608934"/>
          <a:ext cx="10587039" cy="38811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514601">
                  <a:extLst>
                    <a:ext uri="{9D8B030D-6E8A-4147-A177-3AD203B41FA5}">
                      <a16:colId xmlns:a16="http://schemas.microsoft.com/office/drawing/2014/main" val="2333868005"/>
                    </a:ext>
                  </a:extLst>
                </a:gridCol>
                <a:gridCol w="1300163">
                  <a:extLst>
                    <a:ext uri="{9D8B030D-6E8A-4147-A177-3AD203B41FA5}">
                      <a16:colId xmlns:a16="http://schemas.microsoft.com/office/drawing/2014/main" val="4085642477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399991383"/>
                    </a:ext>
                  </a:extLst>
                </a:gridCol>
                <a:gridCol w="1214438">
                  <a:extLst>
                    <a:ext uri="{9D8B030D-6E8A-4147-A177-3AD203B41FA5}">
                      <a16:colId xmlns:a16="http://schemas.microsoft.com/office/drawing/2014/main" val="645186200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658902154"/>
                    </a:ext>
                  </a:extLst>
                </a:gridCol>
                <a:gridCol w="1328737">
                  <a:extLst>
                    <a:ext uri="{9D8B030D-6E8A-4147-A177-3AD203B41FA5}">
                      <a16:colId xmlns:a16="http://schemas.microsoft.com/office/drawing/2014/main" val="596917533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1906568930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 Gamma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450909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PTSD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160077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Distress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883788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Nightmare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284384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Avoidance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332073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Recall Inability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933541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Sleeping Difficulty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88774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Irritability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33047"/>
                  </a:ext>
                </a:extLst>
              </a:tr>
              <a:tr h="345238">
                <a:tc>
                  <a:txBody>
                    <a:bodyPr/>
                    <a:lstStyle/>
                    <a:p>
                      <a:r>
                        <a:rPr lang="en-US" dirty="0"/>
                        <a:t>Concentration Difficulty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819844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Nervousness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237877"/>
                  </a:ext>
                </a:extLst>
              </a:tr>
            </a:tbl>
          </a:graphicData>
        </a:graphic>
      </p:graphicFrame>
      <p:sp>
        <p:nvSpPr>
          <p:cNvPr id="8" name="Down Arrow 7">
            <a:extLst>
              <a:ext uri="{FF2B5EF4-FFF2-40B4-BE49-F238E27FC236}">
                <a16:creationId xmlns:a16="http://schemas.microsoft.com/office/drawing/2014/main" id="{D4F894B0-0128-9B44-80CC-C23B139BB513}"/>
              </a:ext>
            </a:extLst>
          </p:cNvPr>
          <p:cNvSpPr/>
          <p:nvPr/>
        </p:nvSpPr>
        <p:spPr>
          <a:xfrm>
            <a:off x="3357567" y="1112861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082E669-BD38-9F4A-B4BA-056036137819}"/>
              </a:ext>
            </a:extLst>
          </p:cNvPr>
          <p:cNvSpPr/>
          <p:nvPr/>
        </p:nvSpPr>
        <p:spPr>
          <a:xfrm>
            <a:off x="3357567" y="1512054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F1CAC33-105D-7F4B-892D-ECAC87FACD9C}"/>
              </a:ext>
            </a:extLst>
          </p:cNvPr>
          <p:cNvSpPr/>
          <p:nvPr/>
        </p:nvSpPr>
        <p:spPr>
          <a:xfrm>
            <a:off x="3357567" y="3034155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176F82C-8C07-0C49-B08E-C618DC216F3C}"/>
              </a:ext>
            </a:extLst>
          </p:cNvPr>
          <p:cNvSpPr/>
          <p:nvPr/>
        </p:nvSpPr>
        <p:spPr>
          <a:xfrm>
            <a:off x="3357567" y="4134446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A6690-954B-A045-9A38-F5EB66730F1D}"/>
              </a:ext>
            </a:extLst>
          </p:cNvPr>
          <p:cNvSpPr/>
          <p:nvPr/>
        </p:nvSpPr>
        <p:spPr>
          <a:xfrm>
            <a:off x="1073251" y="5674081"/>
            <a:ext cx="111187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Andreas K. Kaiser, Michael </a:t>
            </a:r>
            <a:r>
              <a:rPr lang="en-US" sz="800" dirty="0" err="1"/>
              <a:t>Doppelmayr</a:t>
            </a:r>
            <a:r>
              <a:rPr lang="en-US" sz="800" dirty="0"/>
              <a:t>, and Bernhard </a:t>
            </a:r>
            <a:r>
              <a:rPr lang="en-US" sz="800" dirty="0" err="1"/>
              <a:t>Iglseder</a:t>
            </a:r>
            <a:r>
              <a:rPr lang="en-US" sz="800" dirty="0"/>
              <a:t>. 2017. EEG beta 2 power as surrogate marker for memory impairment: a pilotstudy.InternationalPsychogeriatrics29,9(2017),1–9. </a:t>
            </a:r>
          </a:p>
          <a:p>
            <a:r>
              <a:rPr lang="en-US" sz="800" dirty="0"/>
              <a:t>Leslie </a:t>
            </a:r>
            <a:r>
              <a:rPr lang="en-US" sz="800" dirty="0" err="1"/>
              <a:t>Sherlin</a:t>
            </a:r>
            <a:r>
              <a:rPr lang="en-US" sz="800" dirty="0"/>
              <a:t>, Fred Muench, and Sarah Wyckoff. 2010. Respiratory Sinus Arrhythmia Feedback in a Stressed Population Exposed to a Brief Stressor Demonstrated by Quantitative EEG and </a:t>
            </a:r>
            <a:r>
              <a:rPr lang="en-US" sz="800" dirty="0" err="1"/>
              <a:t>sLORETA</a:t>
            </a:r>
            <a:r>
              <a:rPr lang="en-US" sz="800" dirty="0"/>
              <a:t>. Applied Psychophysiology and Biofeedback 35, 3 (2010), 219–228 </a:t>
            </a:r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209FC5-2136-D34B-BCE3-B609937EFB10}"/>
              </a:ext>
            </a:extLst>
          </p:cNvPr>
          <p:cNvSpPr txBox="1"/>
          <p:nvPr/>
        </p:nvSpPr>
        <p:spPr>
          <a:xfrm>
            <a:off x="1529306" y="4696627"/>
            <a:ext cx="1825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gamma  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B79450A5-6A96-FC4A-9548-15DD93A4B945}"/>
              </a:ext>
            </a:extLst>
          </p:cNvPr>
          <p:cNvSpPr/>
          <p:nvPr/>
        </p:nvSpPr>
        <p:spPr>
          <a:xfrm>
            <a:off x="8610600" y="0"/>
            <a:ext cx="413766" cy="567611"/>
          </a:xfrm>
          <a:prstGeom prst="downArrow">
            <a:avLst/>
          </a:prstGeom>
          <a:solidFill>
            <a:srgbClr val="FFFF00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85479C-ADF7-1F4D-9FFC-793902DF0CB7}"/>
              </a:ext>
            </a:extLst>
          </p:cNvPr>
          <p:cNvSpPr txBox="1"/>
          <p:nvPr/>
        </p:nvSpPr>
        <p:spPr>
          <a:xfrm>
            <a:off x="3642383" y="4734092"/>
            <a:ext cx="2888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Attention deficiency, 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90E24EE3-A2CC-F44E-8820-7EB49B36609C}"/>
              </a:ext>
            </a:extLst>
          </p:cNvPr>
          <p:cNvSpPr/>
          <p:nvPr/>
        </p:nvSpPr>
        <p:spPr>
          <a:xfrm>
            <a:off x="4695838" y="1521574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1D5589A7-12FC-2B49-9A12-DE7219AACE81}"/>
              </a:ext>
            </a:extLst>
          </p:cNvPr>
          <p:cNvSpPr/>
          <p:nvPr/>
        </p:nvSpPr>
        <p:spPr>
          <a:xfrm>
            <a:off x="4705358" y="1888291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AF10D795-FC8C-C94F-84A8-433D52839BE4}"/>
              </a:ext>
            </a:extLst>
          </p:cNvPr>
          <p:cNvSpPr/>
          <p:nvPr/>
        </p:nvSpPr>
        <p:spPr>
          <a:xfrm>
            <a:off x="4714879" y="2626489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1648F31-48CD-4140-97BA-5FCF19C58657}"/>
              </a:ext>
            </a:extLst>
          </p:cNvPr>
          <p:cNvSpPr/>
          <p:nvPr/>
        </p:nvSpPr>
        <p:spPr>
          <a:xfrm>
            <a:off x="4710111" y="4150500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56C1CC-BEA9-CA4C-9707-A95738928886}"/>
                  </a:ext>
                </a:extLst>
              </p:cNvPr>
              <p:cNvSpPr txBox="1"/>
              <p:nvPr/>
            </p:nvSpPr>
            <p:spPr>
              <a:xfrm>
                <a:off x="3164476" y="4680739"/>
                <a:ext cx="43281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56C1CC-BEA9-CA4C-9707-A9573892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476" y="4680739"/>
                <a:ext cx="432811" cy="553998"/>
              </a:xfrm>
              <a:prstGeom prst="rect">
                <a:avLst/>
              </a:prstGeom>
              <a:blipFill>
                <a:blip r:embed="rId3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Up Arrow 22">
            <a:extLst>
              <a:ext uri="{FF2B5EF4-FFF2-40B4-BE49-F238E27FC236}">
                <a16:creationId xmlns:a16="http://schemas.microsoft.com/office/drawing/2014/main" id="{1DB11A3F-37FC-D84F-A3F8-0F683AE65347}"/>
              </a:ext>
            </a:extLst>
          </p:cNvPr>
          <p:cNvSpPr/>
          <p:nvPr/>
        </p:nvSpPr>
        <p:spPr>
          <a:xfrm>
            <a:off x="6027316" y="1088978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2F24CDF5-FA8C-4044-AFCC-D124FFD6EC46}"/>
              </a:ext>
            </a:extLst>
          </p:cNvPr>
          <p:cNvSpPr/>
          <p:nvPr/>
        </p:nvSpPr>
        <p:spPr>
          <a:xfrm>
            <a:off x="6051127" y="1512847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16EF4C37-2917-A547-9B50-F096715418A0}"/>
              </a:ext>
            </a:extLst>
          </p:cNvPr>
          <p:cNvSpPr/>
          <p:nvPr/>
        </p:nvSpPr>
        <p:spPr>
          <a:xfrm>
            <a:off x="6060648" y="1865270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331E672D-7746-014F-A761-F9091C5B59BD}"/>
              </a:ext>
            </a:extLst>
          </p:cNvPr>
          <p:cNvSpPr/>
          <p:nvPr/>
        </p:nvSpPr>
        <p:spPr>
          <a:xfrm>
            <a:off x="6084458" y="3017800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E47B54C8-028B-664F-ACAA-DCD33B3BAA4A}"/>
              </a:ext>
            </a:extLst>
          </p:cNvPr>
          <p:cNvSpPr/>
          <p:nvPr/>
        </p:nvSpPr>
        <p:spPr>
          <a:xfrm>
            <a:off x="6093981" y="3770279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54938415-6485-A44C-B697-9B56ABF5726B}"/>
              </a:ext>
            </a:extLst>
          </p:cNvPr>
          <p:cNvSpPr/>
          <p:nvPr/>
        </p:nvSpPr>
        <p:spPr>
          <a:xfrm>
            <a:off x="6117791" y="4151281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05127F86-BC60-CE43-8C94-055C27E71395}"/>
              </a:ext>
            </a:extLst>
          </p:cNvPr>
          <p:cNvSpPr/>
          <p:nvPr/>
        </p:nvSpPr>
        <p:spPr>
          <a:xfrm>
            <a:off x="6067438" y="2636009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9B464399-BDAE-6140-878E-CF75425AFAE2}"/>
              </a:ext>
            </a:extLst>
          </p:cNvPr>
          <p:cNvSpPr/>
          <p:nvPr/>
        </p:nvSpPr>
        <p:spPr>
          <a:xfrm>
            <a:off x="7377127" y="2645530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545D592B-FEB9-7F4C-9198-8DDDBA2045EE}"/>
              </a:ext>
            </a:extLst>
          </p:cNvPr>
          <p:cNvSpPr/>
          <p:nvPr/>
        </p:nvSpPr>
        <p:spPr>
          <a:xfrm>
            <a:off x="7343783" y="4155246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50B7A42-03EE-0944-8B76-EBD3D830AA35}"/>
              </a:ext>
            </a:extLst>
          </p:cNvPr>
          <p:cNvSpPr/>
          <p:nvPr/>
        </p:nvSpPr>
        <p:spPr>
          <a:xfrm>
            <a:off x="7229475" y="4080399"/>
            <a:ext cx="414337" cy="438271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2CD55663-E4CB-F543-8BD5-BD2C058FC5AC}"/>
              </a:ext>
            </a:extLst>
          </p:cNvPr>
          <p:cNvSpPr/>
          <p:nvPr/>
        </p:nvSpPr>
        <p:spPr>
          <a:xfrm>
            <a:off x="1193823" y="4721997"/>
            <a:ext cx="335483" cy="48585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88616E47-453E-7E4E-A03C-008DDF1BAFAF}"/>
              </a:ext>
            </a:extLst>
          </p:cNvPr>
          <p:cNvSpPr/>
          <p:nvPr/>
        </p:nvSpPr>
        <p:spPr>
          <a:xfrm>
            <a:off x="8572530" y="1097709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33E3AF9-5F04-9E4C-9828-0081CE8371BD}"/>
              </a:ext>
            </a:extLst>
          </p:cNvPr>
          <p:cNvSpPr/>
          <p:nvPr/>
        </p:nvSpPr>
        <p:spPr>
          <a:xfrm>
            <a:off x="8482016" y="1046684"/>
            <a:ext cx="414337" cy="438271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A306EA13-24D3-8D4B-838A-901215A93FE2}"/>
              </a:ext>
            </a:extLst>
          </p:cNvPr>
          <p:cNvSpPr/>
          <p:nvPr/>
        </p:nvSpPr>
        <p:spPr>
          <a:xfrm>
            <a:off x="10129873" y="3755199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4F4CA91D-AD56-9A4C-B355-D885EADD3F11}"/>
              </a:ext>
            </a:extLst>
          </p:cNvPr>
          <p:cNvSpPr/>
          <p:nvPr/>
        </p:nvSpPr>
        <p:spPr>
          <a:xfrm>
            <a:off x="8660973" y="3794087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E2A3E5C-9926-F647-961F-F78CB1CB111E}"/>
              </a:ext>
            </a:extLst>
          </p:cNvPr>
          <p:cNvSpPr/>
          <p:nvPr/>
        </p:nvSpPr>
        <p:spPr>
          <a:xfrm>
            <a:off x="8539170" y="3747023"/>
            <a:ext cx="414337" cy="438271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 Arrow 40">
            <a:extLst>
              <a:ext uri="{FF2B5EF4-FFF2-40B4-BE49-F238E27FC236}">
                <a16:creationId xmlns:a16="http://schemas.microsoft.com/office/drawing/2014/main" id="{60732D0B-C484-9C41-BC6D-C8E0A35A84B3}"/>
              </a:ext>
            </a:extLst>
          </p:cNvPr>
          <p:cNvSpPr/>
          <p:nvPr/>
        </p:nvSpPr>
        <p:spPr>
          <a:xfrm>
            <a:off x="8613341" y="1531890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Up Arrow 41">
            <a:extLst>
              <a:ext uri="{FF2B5EF4-FFF2-40B4-BE49-F238E27FC236}">
                <a16:creationId xmlns:a16="http://schemas.microsoft.com/office/drawing/2014/main" id="{60FAF2F6-B177-E04A-8911-F22C3C8FA980}"/>
              </a:ext>
            </a:extLst>
          </p:cNvPr>
          <p:cNvSpPr/>
          <p:nvPr/>
        </p:nvSpPr>
        <p:spPr>
          <a:xfrm>
            <a:off x="8622863" y="4170323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2B457C0B-77EE-574C-92D5-66F293C2FB76}"/>
              </a:ext>
            </a:extLst>
          </p:cNvPr>
          <p:cNvSpPr/>
          <p:nvPr/>
        </p:nvSpPr>
        <p:spPr>
          <a:xfrm>
            <a:off x="10139394" y="4136203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7ACA9476-C290-D84C-9947-7623D8DF2647}"/>
              </a:ext>
            </a:extLst>
          </p:cNvPr>
          <p:cNvSpPr/>
          <p:nvPr/>
        </p:nvSpPr>
        <p:spPr>
          <a:xfrm>
            <a:off x="10096529" y="1507290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86349870-10E8-4C46-85EF-423CB0BE58FD}"/>
              </a:ext>
            </a:extLst>
          </p:cNvPr>
          <p:cNvSpPr/>
          <p:nvPr/>
        </p:nvSpPr>
        <p:spPr>
          <a:xfrm>
            <a:off x="8622861" y="2255794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B16A7816-BEBA-CC4F-B5E5-8CD53CA06D91}"/>
              </a:ext>
            </a:extLst>
          </p:cNvPr>
          <p:cNvSpPr/>
          <p:nvPr/>
        </p:nvSpPr>
        <p:spPr>
          <a:xfrm>
            <a:off x="10106051" y="2231192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8975D9EF-2A4B-C84A-B80F-804129606197}"/>
              </a:ext>
            </a:extLst>
          </p:cNvPr>
          <p:cNvSpPr/>
          <p:nvPr/>
        </p:nvSpPr>
        <p:spPr>
          <a:xfrm>
            <a:off x="8629675" y="2640768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BF019D10-6918-8542-A3A3-B4F679158CD0}"/>
              </a:ext>
            </a:extLst>
          </p:cNvPr>
          <p:cNvSpPr/>
          <p:nvPr/>
        </p:nvSpPr>
        <p:spPr>
          <a:xfrm>
            <a:off x="10115574" y="2640771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3CB22514-E89D-AB47-AE70-0390B4862BB0}"/>
              </a:ext>
            </a:extLst>
          </p:cNvPr>
          <p:cNvSpPr/>
          <p:nvPr/>
        </p:nvSpPr>
        <p:spPr>
          <a:xfrm>
            <a:off x="10125095" y="3021775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Up Arrow 49">
            <a:extLst>
              <a:ext uri="{FF2B5EF4-FFF2-40B4-BE49-F238E27FC236}">
                <a16:creationId xmlns:a16="http://schemas.microsoft.com/office/drawing/2014/main" id="{10955273-9BCD-5943-AEC4-2DBE56789312}"/>
              </a:ext>
            </a:extLst>
          </p:cNvPr>
          <p:cNvSpPr/>
          <p:nvPr/>
        </p:nvSpPr>
        <p:spPr>
          <a:xfrm>
            <a:off x="8641917" y="3032079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17477041-5139-3546-8BEA-C0B9C05442FF}"/>
              </a:ext>
            </a:extLst>
          </p:cNvPr>
          <p:cNvSpPr/>
          <p:nvPr/>
        </p:nvSpPr>
        <p:spPr>
          <a:xfrm>
            <a:off x="10106049" y="1874008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73F0B5B4-4474-6042-84F2-3E7A93B2617F}"/>
              </a:ext>
            </a:extLst>
          </p:cNvPr>
          <p:cNvSpPr/>
          <p:nvPr/>
        </p:nvSpPr>
        <p:spPr>
          <a:xfrm>
            <a:off x="10120329" y="3359915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Up Arrow 52">
            <a:extLst>
              <a:ext uri="{FF2B5EF4-FFF2-40B4-BE49-F238E27FC236}">
                <a16:creationId xmlns:a16="http://schemas.microsoft.com/office/drawing/2014/main" id="{AF0DD4D9-5352-8040-A06A-83EBFD7872DD}"/>
              </a:ext>
            </a:extLst>
          </p:cNvPr>
          <p:cNvSpPr/>
          <p:nvPr/>
        </p:nvSpPr>
        <p:spPr>
          <a:xfrm>
            <a:off x="8651438" y="3398795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506C20D6-D59D-1F4E-A138-BCB8E4136B26}"/>
              </a:ext>
            </a:extLst>
          </p:cNvPr>
          <p:cNvSpPr/>
          <p:nvPr/>
        </p:nvSpPr>
        <p:spPr>
          <a:xfrm>
            <a:off x="10106049" y="1102470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96BDA1-3986-6946-9860-378C4D1916AE}"/>
              </a:ext>
            </a:extLst>
          </p:cNvPr>
          <p:cNvSpPr/>
          <p:nvPr/>
        </p:nvSpPr>
        <p:spPr>
          <a:xfrm>
            <a:off x="9991728" y="1027628"/>
            <a:ext cx="414337" cy="438271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3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56E2BB-B906-AD4F-9928-AD97D528F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334591"/>
              </p:ext>
            </p:extLst>
          </p:nvPr>
        </p:nvGraphicFramePr>
        <p:xfrm>
          <a:off x="400049" y="608934"/>
          <a:ext cx="9258302" cy="38811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514601">
                  <a:extLst>
                    <a:ext uri="{9D8B030D-6E8A-4147-A177-3AD203B41FA5}">
                      <a16:colId xmlns:a16="http://schemas.microsoft.com/office/drawing/2014/main" val="2333868005"/>
                    </a:ext>
                  </a:extLst>
                </a:gridCol>
                <a:gridCol w="1300163">
                  <a:extLst>
                    <a:ext uri="{9D8B030D-6E8A-4147-A177-3AD203B41FA5}">
                      <a16:colId xmlns:a16="http://schemas.microsoft.com/office/drawing/2014/main" val="4085642477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399991383"/>
                    </a:ext>
                  </a:extLst>
                </a:gridCol>
                <a:gridCol w="1214438">
                  <a:extLst>
                    <a:ext uri="{9D8B030D-6E8A-4147-A177-3AD203B41FA5}">
                      <a16:colId xmlns:a16="http://schemas.microsoft.com/office/drawing/2014/main" val="645186200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658902154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1906568930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 Gamma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450909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PTSD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160077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Distress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883788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Nightmare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284384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Avoidance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332073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Recall Inability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933541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Sleeping Difficulty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88774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Irritability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33047"/>
                  </a:ext>
                </a:extLst>
              </a:tr>
              <a:tr h="345238">
                <a:tc>
                  <a:txBody>
                    <a:bodyPr/>
                    <a:lstStyle/>
                    <a:p>
                      <a:r>
                        <a:rPr lang="en-US" dirty="0"/>
                        <a:t>Concentration Difficulty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819844"/>
                  </a:ext>
                </a:extLst>
              </a:tr>
              <a:tr h="380489">
                <a:tc>
                  <a:txBody>
                    <a:bodyPr/>
                    <a:lstStyle/>
                    <a:p>
                      <a:r>
                        <a:rPr lang="en-US" dirty="0"/>
                        <a:t>Nervousness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237877"/>
                  </a:ext>
                </a:extLst>
              </a:tr>
            </a:tbl>
          </a:graphicData>
        </a:graphic>
      </p:graphicFrame>
      <p:sp>
        <p:nvSpPr>
          <p:cNvPr id="8" name="Down Arrow 7">
            <a:extLst>
              <a:ext uri="{FF2B5EF4-FFF2-40B4-BE49-F238E27FC236}">
                <a16:creationId xmlns:a16="http://schemas.microsoft.com/office/drawing/2014/main" id="{D4F894B0-0128-9B44-80CC-C23B139BB513}"/>
              </a:ext>
            </a:extLst>
          </p:cNvPr>
          <p:cNvSpPr/>
          <p:nvPr/>
        </p:nvSpPr>
        <p:spPr>
          <a:xfrm>
            <a:off x="3357567" y="1112861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082E669-BD38-9F4A-B4BA-056036137819}"/>
              </a:ext>
            </a:extLst>
          </p:cNvPr>
          <p:cNvSpPr/>
          <p:nvPr/>
        </p:nvSpPr>
        <p:spPr>
          <a:xfrm>
            <a:off x="3357567" y="1512054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F1CAC33-105D-7F4B-892D-ECAC87FACD9C}"/>
              </a:ext>
            </a:extLst>
          </p:cNvPr>
          <p:cNvSpPr/>
          <p:nvPr/>
        </p:nvSpPr>
        <p:spPr>
          <a:xfrm>
            <a:off x="3357567" y="3034155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176F82C-8C07-0C49-B08E-C618DC216F3C}"/>
              </a:ext>
            </a:extLst>
          </p:cNvPr>
          <p:cNvSpPr/>
          <p:nvPr/>
        </p:nvSpPr>
        <p:spPr>
          <a:xfrm>
            <a:off x="3357567" y="4134446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A6690-954B-A045-9A38-F5EB66730F1D}"/>
              </a:ext>
            </a:extLst>
          </p:cNvPr>
          <p:cNvSpPr/>
          <p:nvPr/>
        </p:nvSpPr>
        <p:spPr>
          <a:xfrm>
            <a:off x="1073251" y="5674081"/>
            <a:ext cx="111187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Andreas K. Kaiser, Michael </a:t>
            </a:r>
            <a:r>
              <a:rPr lang="en-US" sz="800" dirty="0" err="1"/>
              <a:t>Doppelmayr</a:t>
            </a:r>
            <a:r>
              <a:rPr lang="en-US" sz="800" dirty="0"/>
              <a:t>, and Bernhard </a:t>
            </a:r>
            <a:r>
              <a:rPr lang="en-US" sz="800" dirty="0" err="1"/>
              <a:t>Iglseder</a:t>
            </a:r>
            <a:r>
              <a:rPr lang="en-US" sz="800" dirty="0"/>
              <a:t>. 2017. EEG beta 2 power as surrogate marker for memory impairment: a pilotstudy.InternationalPsychogeriatrics29,9(2017),1–9. </a:t>
            </a:r>
          </a:p>
          <a:p>
            <a:r>
              <a:rPr lang="en-US" sz="800" dirty="0"/>
              <a:t>Leslie </a:t>
            </a:r>
            <a:r>
              <a:rPr lang="en-US" sz="800" dirty="0" err="1"/>
              <a:t>Sherlin</a:t>
            </a:r>
            <a:r>
              <a:rPr lang="en-US" sz="800" dirty="0"/>
              <a:t>, Fred Muench, and Sarah Wyckoff. 2010. Respiratory Sinus Arrhythmia Feedback in a Stressed Population Exposed to a Brief Stressor Demonstrated by Quantitative EEG and </a:t>
            </a:r>
            <a:r>
              <a:rPr lang="en-US" sz="800" dirty="0" err="1"/>
              <a:t>sLORETA</a:t>
            </a:r>
            <a:r>
              <a:rPr lang="en-US" sz="800" dirty="0"/>
              <a:t>. Applied Psychophysiology and Biofeedback 35, 3 (2010), 219–228 </a:t>
            </a:r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209FC5-2136-D34B-BCE3-B609937EFB10}"/>
              </a:ext>
            </a:extLst>
          </p:cNvPr>
          <p:cNvSpPr txBox="1"/>
          <p:nvPr/>
        </p:nvSpPr>
        <p:spPr>
          <a:xfrm>
            <a:off x="1529306" y="4966447"/>
            <a:ext cx="1246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gamma  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B79450A5-6A96-FC4A-9548-15DD93A4B945}"/>
              </a:ext>
            </a:extLst>
          </p:cNvPr>
          <p:cNvSpPr/>
          <p:nvPr/>
        </p:nvSpPr>
        <p:spPr>
          <a:xfrm>
            <a:off x="8718061" y="15126"/>
            <a:ext cx="413766" cy="567611"/>
          </a:xfrm>
          <a:prstGeom prst="downArrow">
            <a:avLst/>
          </a:prstGeom>
          <a:solidFill>
            <a:srgbClr val="FFFF00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85479C-ADF7-1F4D-9FFC-793902DF0CB7}"/>
              </a:ext>
            </a:extLst>
          </p:cNvPr>
          <p:cNvSpPr txBox="1"/>
          <p:nvPr/>
        </p:nvSpPr>
        <p:spPr>
          <a:xfrm>
            <a:off x="3642383" y="5003912"/>
            <a:ext cx="5676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Sleeping disturbances, attention deficiency  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90E24EE3-A2CC-F44E-8820-7EB49B36609C}"/>
              </a:ext>
            </a:extLst>
          </p:cNvPr>
          <p:cNvSpPr/>
          <p:nvPr/>
        </p:nvSpPr>
        <p:spPr>
          <a:xfrm>
            <a:off x="4695838" y="1521574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1D5589A7-12FC-2B49-9A12-DE7219AACE81}"/>
              </a:ext>
            </a:extLst>
          </p:cNvPr>
          <p:cNvSpPr/>
          <p:nvPr/>
        </p:nvSpPr>
        <p:spPr>
          <a:xfrm>
            <a:off x="4705358" y="1888291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AF10D795-FC8C-C94F-84A8-433D52839BE4}"/>
              </a:ext>
            </a:extLst>
          </p:cNvPr>
          <p:cNvSpPr/>
          <p:nvPr/>
        </p:nvSpPr>
        <p:spPr>
          <a:xfrm>
            <a:off x="4714879" y="2626489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1648F31-48CD-4140-97BA-5FCF19C58657}"/>
              </a:ext>
            </a:extLst>
          </p:cNvPr>
          <p:cNvSpPr/>
          <p:nvPr/>
        </p:nvSpPr>
        <p:spPr>
          <a:xfrm>
            <a:off x="4710111" y="4150500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56C1CC-BEA9-CA4C-9707-A95738928886}"/>
                  </a:ext>
                </a:extLst>
              </p:cNvPr>
              <p:cNvSpPr txBox="1"/>
              <p:nvPr/>
            </p:nvSpPr>
            <p:spPr>
              <a:xfrm>
                <a:off x="2894943" y="4933999"/>
                <a:ext cx="43281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56C1CC-BEA9-CA4C-9707-A9573892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943" y="4933999"/>
                <a:ext cx="432811" cy="553998"/>
              </a:xfrm>
              <a:prstGeom prst="rect">
                <a:avLst/>
              </a:prstGeom>
              <a:blipFill>
                <a:blip r:embed="rId3"/>
                <a:stretch>
                  <a:fillRect l="-8824"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Up Arrow 22">
            <a:extLst>
              <a:ext uri="{FF2B5EF4-FFF2-40B4-BE49-F238E27FC236}">
                <a16:creationId xmlns:a16="http://schemas.microsoft.com/office/drawing/2014/main" id="{1DB11A3F-37FC-D84F-A3F8-0F683AE65347}"/>
              </a:ext>
            </a:extLst>
          </p:cNvPr>
          <p:cNvSpPr/>
          <p:nvPr/>
        </p:nvSpPr>
        <p:spPr>
          <a:xfrm>
            <a:off x="6027316" y="1088978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2F24CDF5-FA8C-4044-AFCC-D124FFD6EC46}"/>
              </a:ext>
            </a:extLst>
          </p:cNvPr>
          <p:cNvSpPr/>
          <p:nvPr/>
        </p:nvSpPr>
        <p:spPr>
          <a:xfrm>
            <a:off x="6051127" y="1512847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16EF4C37-2917-A547-9B50-F096715418A0}"/>
              </a:ext>
            </a:extLst>
          </p:cNvPr>
          <p:cNvSpPr/>
          <p:nvPr/>
        </p:nvSpPr>
        <p:spPr>
          <a:xfrm>
            <a:off x="6060648" y="1865270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331E672D-7746-014F-A761-F9091C5B59BD}"/>
              </a:ext>
            </a:extLst>
          </p:cNvPr>
          <p:cNvSpPr/>
          <p:nvPr/>
        </p:nvSpPr>
        <p:spPr>
          <a:xfrm>
            <a:off x="6084458" y="3017800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E47B54C8-028B-664F-ACAA-DCD33B3BAA4A}"/>
              </a:ext>
            </a:extLst>
          </p:cNvPr>
          <p:cNvSpPr/>
          <p:nvPr/>
        </p:nvSpPr>
        <p:spPr>
          <a:xfrm>
            <a:off x="6093981" y="3770279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54938415-6485-A44C-B697-9B56ABF5726B}"/>
              </a:ext>
            </a:extLst>
          </p:cNvPr>
          <p:cNvSpPr/>
          <p:nvPr/>
        </p:nvSpPr>
        <p:spPr>
          <a:xfrm>
            <a:off x="6117791" y="4151281"/>
            <a:ext cx="171450" cy="281544"/>
          </a:xfrm>
          <a:prstGeom prst="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05127F86-BC60-CE43-8C94-055C27E71395}"/>
              </a:ext>
            </a:extLst>
          </p:cNvPr>
          <p:cNvSpPr/>
          <p:nvPr/>
        </p:nvSpPr>
        <p:spPr>
          <a:xfrm>
            <a:off x="6067438" y="2636009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9B464399-BDAE-6140-878E-CF75425AFAE2}"/>
              </a:ext>
            </a:extLst>
          </p:cNvPr>
          <p:cNvSpPr/>
          <p:nvPr/>
        </p:nvSpPr>
        <p:spPr>
          <a:xfrm>
            <a:off x="7377127" y="2645530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545D592B-FEB9-7F4C-9198-8DDDBA2045EE}"/>
              </a:ext>
            </a:extLst>
          </p:cNvPr>
          <p:cNvSpPr/>
          <p:nvPr/>
        </p:nvSpPr>
        <p:spPr>
          <a:xfrm>
            <a:off x="7343783" y="4155246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50B7A42-03EE-0944-8B76-EBD3D830AA35}"/>
              </a:ext>
            </a:extLst>
          </p:cNvPr>
          <p:cNvSpPr/>
          <p:nvPr/>
        </p:nvSpPr>
        <p:spPr>
          <a:xfrm>
            <a:off x="7229475" y="4080399"/>
            <a:ext cx="414337" cy="438271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2CD55663-E4CB-F543-8BD5-BD2C058FC5AC}"/>
              </a:ext>
            </a:extLst>
          </p:cNvPr>
          <p:cNvSpPr/>
          <p:nvPr/>
        </p:nvSpPr>
        <p:spPr>
          <a:xfrm>
            <a:off x="1193823" y="4991817"/>
            <a:ext cx="335483" cy="48585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A306EA13-24D3-8D4B-838A-901215A93FE2}"/>
              </a:ext>
            </a:extLst>
          </p:cNvPr>
          <p:cNvSpPr/>
          <p:nvPr/>
        </p:nvSpPr>
        <p:spPr>
          <a:xfrm>
            <a:off x="8829698" y="3755199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2B457C0B-77EE-574C-92D5-66F293C2FB76}"/>
              </a:ext>
            </a:extLst>
          </p:cNvPr>
          <p:cNvSpPr/>
          <p:nvPr/>
        </p:nvSpPr>
        <p:spPr>
          <a:xfrm>
            <a:off x="8839219" y="4136203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7ACA9476-C290-D84C-9947-7623D8DF2647}"/>
              </a:ext>
            </a:extLst>
          </p:cNvPr>
          <p:cNvSpPr/>
          <p:nvPr/>
        </p:nvSpPr>
        <p:spPr>
          <a:xfrm>
            <a:off x="8796354" y="1507290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B16A7816-BEBA-CC4F-B5E5-8CD53CA06D91}"/>
              </a:ext>
            </a:extLst>
          </p:cNvPr>
          <p:cNvSpPr/>
          <p:nvPr/>
        </p:nvSpPr>
        <p:spPr>
          <a:xfrm>
            <a:off x="8805876" y="2231192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BF019D10-6918-8542-A3A3-B4F679158CD0}"/>
              </a:ext>
            </a:extLst>
          </p:cNvPr>
          <p:cNvSpPr/>
          <p:nvPr/>
        </p:nvSpPr>
        <p:spPr>
          <a:xfrm>
            <a:off x="8815399" y="2640771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3CB22514-E89D-AB47-AE70-0390B4862BB0}"/>
              </a:ext>
            </a:extLst>
          </p:cNvPr>
          <p:cNvSpPr/>
          <p:nvPr/>
        </p:nvSpPr>
        <p:spPr>
          <a:xfrm>
            <a:off x="8824920" y="3021775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17477041-5139-3546-8BEA-C0B9C05442FF}"/>
              </a:ext>
            </a:extLst>
          </p:cNvPr>
          <p:cNvSpPr/>
          <p:nvPr/>
        </p:nvSpPr>
        <p:spPr>
          <a:xfrm>
            <a:off x="8805874" y="1874008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73F0B5B4-4474-6042-84F2-3E7A93B2617F}"/>
              </a:ext>
            </a:extLst>
          </p:cNvPr>
          <p:cNvSpPr/>
          <p:nvPr/>
        </p:nvSpPr>
        <p:spPr>
          <a:xfrm>
            <a:off x="8820154" y="3359915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506C20D6-D59D-1F4E-A138-BCB8E4136B26}"/>
              </a:ext>
            </a:extLst>
          </p:cNvPr>
          <p:cNvSpPr/>
          <p:nvPr/>
        </p:nvSpPr>
        <p:spPr>
          <a:xfrm>
            <a:off x="8805874" y="1102470"/>
            <a:ext cx="171450" cy="3143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96BDA1-3986-6946-9860-378C4D1916AE}"/>
              </a:ext>
            </a:extLst>
          </p:cNvPr>
          <p:cNvSpPr/>
          <p:nvPr/>
        </p:nvSpPr>
        <p:spPr>
          <a:xfrm>
            <a:off x="8691553" y="1027628"/>
            <a:ext cx="414337" cy="438271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907C5380-684C-724C-8C15-ABE249BA8ED4}"/>
              </a:ext>
            </a:extLst>
          </p:cNvPr>
          <p:cNvSpPr/>
          <p:nvPr/>
        </p:nvSpPr>
        <p:spPr>
          <a:xfrm>
            <a:off x="8153400" y="-27708"/>
            <a:ext cx="1504951" cy="4691887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ooter Placeholder 3">
            <a:extLst>
              <a:ext uri="{FF2B5EF4-FFF2-40B4-BE49-F238E27FC236}">
                <a16:creationId xmlns:a16="http://schemas.microsoft.com/office/drawing/2014/main" id="{DFF55774-EF95-D848-87A4-F0305DE29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9" name="Slide Number Placeholder 4">
            <a:extLst>
              <a:ext uri="{FF2B5EF4-FFF2-40B4-BE49-F238E27FC236}">
                <a16:creationId xmlns:a16="http://schemas.microsoft.com/office/drawing/2014/main" id="{90EE16E0-D6CC-C244-97AB-FA16C673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57F4E5-2D2C-D344-8C5E-D668CC905D40}" type="slidenum">
              <a:rPr lang="en-US" smtClean="0"/>
              <a:t>29</a:t>
            </a:fld>
            <a:endParaRPr lang="en-US" dirty="0"/>
          </a:p>
        </p:txBody>
      </p:sp>
      <p:sp>
        <p:nvSpPr>
          <p:cNvPr id="70" name="Pentagon 69">
            <a:extLst>
              <a:ext uri="{FF2B5EF4-FFF2-40B4-BE49-F238E27FC236}">
                <a16:creationId xmlns:a16="http://schemas.microsoft.com/office/drawing/2014/main" id="{F0DE90FD-68D4-734F-AA1A-07EE43372DEC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71" name="Chevron 70">
            <a:extLst>
              <a:ext uri="{FF2B5EF4-FFF2-40B4-BE49-F238E27FC236}">
                <a16:creationId xmlns:a16="http://schemas.microsoft.com/office/drawing/2014/main" id="{1AB9E5F7-F3A2-6B49-8DF8-5292926C7348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id="{13A8B2B9-C525-6D40-9B87-BACC82AFACBD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73" name="Chevron 72">
            <a:extLst>
              <a:ext uri="{FF2B5EF4-FFF2-40B4-BE49-F238E27FC236}">
                <a16:creationId xmlns:a16="http://schemas.microsoft.com/office/drawing/2014/main" id="{1C204DBF-1B45-5E46-83B0-86B585E73A03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74" name="Chevron 73">
            <a:extLst>
              <a:ext uri="{FF2B5EF4-FFF2-40B4-BE49-F238E27FC236}">
                <a16:creationId xmlns:a16="http://schemas.microsoft.com/office/drawing/2014/main" id="{E06F13B8-ED9D-8A4E-8D74-71F80B0561E4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EEG+MINI</a:t>
            </a:r>
          </a:p>
        </p:txBody>
      </p:sp>
      <p:sp>
        <p:nvSpPr>
          <p:cNvPr id="75" name="Chevron 74">
            <a:extLst>
              <a:ext uri="{FF2B5EF4-FFF2-40B4-BE49-F238E27FC236}">
                <a16:creationId xmlns:a16="http://schemas.microsoft.com/office/drawing/2014/main" id="{058F9C40-C4D5-BA42-BC5D-F9D39BB7E87A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76" name="Chevron 75">
            <a:extLst>
              <a:ext uri="{FF2B5EF4-FFF2-40B4-BE49-F238E27FC236}">
                <a16:creationId xmlns:a16="http://schemas.microsoft.com/office/drawing/2014/main" id="{138D5B5A-F854-3443-A85A-045FCD7ADAB5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77" name="Chevron 76">
            <a:extLst>
              <a:ext uri="{FF2B5EF4-FFF2-40B4-BE49-F238E27FC236}">
                <a16:creationId xmlns:a16="http://schemas.microsoft.com/office/drawing/2014/main" id="{0E7EDA9D-9723-3C4A-9083-673E70992FD5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78" name="Chevron 77">
            <a:extLst>
              <a:ext uri="{FF2B5EF4-FFF2-40B4-BE49-F238E27FC236}">
                <a16:creationId xmlns:a16="http://schemas.microsoft.com/office/drawing/2014/main" id="{D09890FE-B31F-FE42-B263-38CBF9ED6D6B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E5D960F-EBDC-4C43-BC16-27DD95362B60}"/>
              </a:ext>
            </a:extLst>
          </p:cNvPr>
          <p:cNvSpPr txBox="1"/>
          <p:nvPr/>
        </p:nvSpPr>
        <p:spPr>
          <a:xfrm>
            <a:off x="3131506" y="4601307"/>
            <a:ext cx="824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Only showing entries with </a:t>
            </a:r>
            <a:r>
              <a:rPr lang="en-US" b="1" dirty="0">
                <a:solidFill>
                  <a:srgbClr val="FF0000"/>
                </a:solidFill>
              </a:rPr>
              <a:t>p &lt;0.01 </a:t>
            </a:r>
            <a:r>
              <a:rPr lang="en-US" b="1" dirty="0"/>
              <a:t>after </a:t>
            </a:r>
            <a:r>
              <a:rPr lang="en-US" b="1" dirty="0" err="1">
                <a:solidFill>
                  <a:srgbClr val="FF0000"/>
                </a:solidFill>
              </a:rPr>
              <a:t>Benjamini</a:t>
            </a:r>
            <a:r>
              <a:rPr lang="en-US" b="1" dirty="0">
                <a:solidFill>
                  <a:srgbClr val="FF0000"/>
                </a:solidFill>
              </a:rPr>
              <a:t>-Hochberg</a:t>
            </a:r>
            <a:r>
              <a:rPr lang="en-US" b="1" dirty="0"/>
              <a:t> multiple test correction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8E2E043-721D-524A-9CDC-E2FF9E29B158}"/>
              </a:ext>
            </a:extLst>
          </p:cNvPr>
          <p:cNvSpPr txBox="1"/>
          <p:nvPr/>
        </p:nvSpPr>
        <p:spPr>
          <a:xfrm>
            <a:off x="0" y="-91475"/>
            <a:ext cx="191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94385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22" grpId="0"/>
      <p:bldP spid="29" grpId="0" animBg="1"/>
      <p:bldP spid="55" grpId="0" animBg="1"/>
      <p:bldP spid="6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4F5E0FA-8CB5-FE40-A02E-307204B8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83" y="2301268"/>
            <a:ext cx="3266485" cy="2174546"/>
          </a:xfrm>
          <a:prstGeom prst="rect">
            <a:avLst/>
          </a:prstGeom>
        </p:spPr>
      </p:pic>
      <p:sp>
        <p:nvSpPr>
          <p:cNvPr id="25" name="Google Shape;146;p5">
            <a:extLst>
              <a:ext uri="{FF2B5EF4-FFF2-40B4-BE49-F238E27FC236}">
                <a16:creationId xmlns:a16="http://schemas.microsoft.com/office/drawing/2014/main" id="{06D9F8A7-F6D3-4B4E-9512-7F17A0036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600" y="414338"/>
            <a:ext cx="2714119" cy="2278062"/>
          </a:xfrm>
          <a:prstGeom prst="roundRect">
            <a:avLst>
              <a:gd name="adj" fmla="val 16667"/>
            </a:avLst>
          </a:prstGeom>
          <a:blipFill rotWithShape="1">
            <a:blip r:embed="rId4">
              <a:alphaModFix/>
            </a:blip>
            <a:stretch>
              <a:fillRect l="-162983" r="-162983"/>
            </a:stretch>
          </a:blip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308894-E510-AD45-BA0C-161D42D06B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305424" y="3328233"/>
            <a:ext cx="2462847" cy="1674736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A8B8FCA-6A7D-B548-A86E-CF6788FE78F9}"/>
              </a:ext>
            </a:extLst>
          </p:cNvPr>
          <p:cNvSpPr/>
          <p:nvPr/>
        </p:nvSpPr>
        <p:spPr>
          <a:xfrm>
            <a:off x="8006423" y="222375"/>
            <a:ext cx="3712960" cy="5102076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oup of people standing next to a body of water&#10;&#10;Description automatically generated">
            <a:extLst>
              <a:ext uri="{FF2B5EF4-FFF2-40B4-BE49-F238E27FC236}">
                <a16:creationId xmlns:a16="http://schemas.microsoft.com/office/drawing/2014/main" id="{5A17034D-B23B-7444-AD84-4D0164470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026" y="2275933"/>
            <a:ext cx="3162976" cy="2174546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6943BBFB-BD50-CC47-B2E2-ACE11FAC87CB}"/>
              </a:ext>
            </a:extLst>
          </p:cNvPr>
          <p:cNvSpPr/>
          <p:nvPr/>
        </p:nvSpPr>
        <p:spPr>
          <a:xfrm>
            <a:off x="6647001" y="3158686"/>
            <a:ext cx="1359421" cy="256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35BD987E-670D-8442-AE28-8D6DEDA759B1}"/>
              </a:ext>
            </a:extLst>
          </p:cNvPr>
          <p:cNvSpPr/>
          <p:nvPr/>
        </p:nvSpPr>
        <p:spPr>
          <a:xfrm>
            <a:off x="6746943" y="2773413"/>
            <a:ext cx="914400" cy="9144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6657E27A-8EB4-994C-B9B1-AC79C7FE04EA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4E63DEF-A500-4744-8F85-D7713A01CCFD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BE841274-FBF0-3F4A-AA14-CFAC34FF3A5B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7B85C83A-81A4-0C44-BBA6-40B768686974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88BFAEF4-7D09-D347-99F3-D7571723F1F6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C97AAE32-6C5B-704C-B6B5-1801BA32FDE9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9799FED0-847E-CE46-8CDF-30E8D208C120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D03955FF-3BE0-B546-B1EE-F262E4F11396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9EDAB5EE-F6FE-5F42-907F-33F64266F704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A9C8A5-F623-8D4D-8BE3-844240D9C706}"/>
              </a:ext>
            </a:extLst>
          </p:cNvPr>
          <p:cNvSpPr txBox="1"/>
          <p:nvPr/>
        </p:nvSpPr>
        <p:spPr>
          <a:xfrm>
            <a:off x="176342" y="165021"/>
            <a:ext cx="4900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accent1"/>
                </a:solidFill>
              </a:rPr>
              <a:t>Mental Health Care Scarcity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85DFEE-E37C-1245-AC3A-D866E1CB1B78}"/>
              </a:ext>
            </a:extLst>
          </p:cNvPr>
          <p:cNvSpPr/>
          <p:nvPr/>
        </p:nvSpPr>
        <p:spPr>
          <a:xfrm>
            <a:off x="176342" y="4847921"/>
            <a:ext cx="6096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Karunakara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Unni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Krishnan, et al. "Traumatic events and symptoms of post-traumatic stress disorder amongst Sudanese nationals, refugees and Ugandans in the West Nile."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African health sciences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4.2 (2004): 83-93.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88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 animBg="1"/>
      <p:bldP spid="28" grpId="0" animBg="1"/>
      <p:bldP spid="11" grpId="0" animBg="1"/>
      <p:bldP spid="1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A08596-C32B-0848-920E-AD6AEDB21948}"/>
              </a:ext>
            </a:extLst>
          </p:cNvPr>
          <p:cNvSpPr/>
          <p:nvPr/>
        </p:nvSpPr>
        <p:spPr>
          <a:xfrm>
            <a:off x="80129" y="561476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3"/>
              </a:rPr>
              <a:t>https://www.utoronto.ca/news/new-technique-developed-u-t-uses-eeg-show-how-our-brains-perceive-faces</a:t>
            </a:r>
            <a:endParaRPr lang="en-US" sz="800" dirty="0"/>
          </a:p>
        </p:txBody>
      </p:sp>
      <p:pic>
        <p:nvPicPr>
          <p:cNvPr id="14" name="Picture 13" descr="Two people standing in front of a computer&#10;&#10;Description automatically generated">
            <a:extLst>
              <a:ext uri="{FF2B5EF4-FFF2-40B4-BE49-F238E27FC236}">
                <a16:creationId xmlns:a16="http://schemas.microsoft.com/office/drawing/2014/main" id="{A3CD3B0C-C4CD-854F-8056-533C766DE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" y="2192384"/>
            <a:ext cx="5086350" cy="3390900"/>
          </a:xfrm>
          <a:prstGeom prst="rect">
            <a:avLst/>
          </a:prstGeom>
        </p:spPr>
      </p:pic>
      <p:pic>
        <p:nvPicPr>
          <p:cNvPr id="16" name="Picture 15" descr="A group of people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603D2DED-8F14-B448-BCDD-93374836F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145" y="46381"/>
            <a:ext cx="5468855" cy="3076231"/>
          </a:xfrm>
          <a:prstGeom prst="rect">
            <a:avLst/>
          </a:prstGeom>
        </p:spPr>
      </p:pic>
      <p:pic>
        <p:nvPicPr>
          <p:cNvPr id="18" name="Picture 17" descr="A person sitting in a chair&#10;&#10;Description automatically generated">
            <a:extLst>
              <a:ext uri="{FF2B5EF4-FFF2-40B4-BE49-F238E27FC236}">
                <a16:creationId xmlns:a16="http://schemas.microsoft.com/office/drawing/2014/main" id="{32FB7587-A2F1-E042-B8A8-C708E88AC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146" y="3246437"/>
            <a:ext cx="5388726" cy="2986087"/>
          </a:xfrm>
          <a:prstGeom prst="rect">
            <a:avLst/>
          </a:prstGeom>
        </p:spPr>
      </p:pic>
      <p:sp>
        <p:nvSpPr>
          <p:cNvPr id="31" name="Footer Placeholder 3">
            <a:extLst>
              <a:ext uri="{FF2B5EF4-FFF2-40B4-BE49-F238E27FC236}">
                <a16:creationId xmlns:a16="http://schemas.microsoft.com/office/drawing/2014/main" id="{CE7E42E2-D4C1-2344-BA18-9F5A1B7DD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2" name="Slide Number Placeholder 4">
            <a:extLst>
              <a:ext uri="{FF2B5EF4-FFF2-40B4-BE49-F238E27FC236}">
                <a16:creationId xmlns:a16="http://schemas.microsoft.com/office/drawing/2014/main" id="{7405B271-E93A-7A4D-A3E7-8AE407F1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57F4E5-2D2C-D344-8C5E-D668CC905D40}" type="slidenum">
              <a:rPr lang="en-US" smtClean="0"/>
              <a:t>30</a:t>
            </a:fld>
            <a:endParaRPr lang="en-US" dirty="0"/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6EE97FA4-459B-9945-ABCF-9D34BA14CCF3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BB55D927-3403-7840-A362-9B26D495B968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E60421FE-54D0-1B41-BA9A-F9ACEFA1A9EC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BCF24576-D3E8-C944-B838-420930308685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A6373901-49DE-C34A-B371-998493141504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EEG+MINI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FC1BD532-AE6E-5B43-A709-F204AECBCB7D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CD7622FE-C9CD-DA4A-8B71-7E61063A791E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3BA1F0E5-8D77-124F-B269-268D5005D0F0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EC2A3BEF-BBD7-B34E-A374-42894BF1EA35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AA1B96-F4CA-9C49-AAC7-0F40999A0EBC}"/>
              </a:ext>
            </a:extLst>
          </p:cNvPr>
          <p:cNvSpPr txBox="1"/>
          <p:nvPr/>
        </p:nvSpPr>
        <p:spPr>
          <a:xfrm>
            <a:off x="16336" y="0"/>
            <a:ext cx="3559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Why Contradiction?</a:t>
            </a:r>
          </a:p>
        </p:txBody>
      </p:sp>
    </p:spTree>
    <p:extLst>
      <p:ext uri="{BB962C8B-B14F-4D97-AF65-F5344CB8AC3E}">
        <p14:creationId xmlns:p14="http://schemas.microsoft.com/office/powerpoint/2010/main" val="378038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72A4DB-EFCE-FA4D-BB6E-BACCBF7DA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05" y="722283"/>
            <a:ext cx="6113907" cy="4070115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7F29A637-3678-0940-9403-489923037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709" y="1014413"/>
            <a:ext cx="5463573" cy="3073259"/>
          </a:xfrm>
          <a:prstGeom prst="rect">
            <a:avLst/>
          </a:prstGeom>
        </p:spPr>
      </p:pic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11E7EC25-0A2F-684F-AE46-01FEE301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0260A992-5E08-B24C-B66F-B409B677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57F4E5-2D2C-D344-8C5E-D668CC905D40}" type="slidenum">
              <a:rPr lang="en-US" smtClean="0"/>
              <a:t>31</a:t>
            </a:fld>
            <a:endParaRPr lang="en-US" dirty="0"/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361CFCE9-9459-A94F-9D72-5409A15C48C0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7F89098F-38B2-5B49-8B36-6427D0902D1B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F373EFD0-AACB-704D-BB83-A74B7415A71E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40689A9A-9876-E043-9267-8B0307CABE42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96977721-D06A-884F-9E1F-1EC1BF56A1A9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E5D6193C-EF7B-2943-9BC9-E84AEC8F480C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Structure</a:t>
            </a: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F6089197-B9E9-D14A-819D-0E34168301CB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C0138241-0148-D046-B966-71B648375EF4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FFD3588F-4426-4C43-B763-B0129623D860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565241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C861F46-1C31-2B45-8EFB-6E48EF7F854F}"/>
              </a:ext>
            </a:extLst>
          </p:cNvPr>
          <p:cNvSpPr/>
          <p:nvPr/>
        </p:nvSpPr>
        <p:spPr>
          <a:xfrm>
            <a:off x="3759869" y="97756"/>
            <a:ext cx="1672391" cy="6617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Avoidance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C29501-5624-C545-9E36-3E1934A34B79}"/>
              </a:ext>
            </a:extLst>
          </p:cNvPr>
          <p:cNvSpPr/>
          <p:nvPr/>
        </p:nvSpPr>
        <p:spPr>
          <a:xfrm>
            <a:off x="5813260" y="935956"/>
            <a:ext cx="966538" cy="6617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PTSD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5EC5C6-44A0-9F48-AA65-9BBA5A84BE71}"/>
              </a:ext>
            </a:extLst>
          </p:cNvPr>
          <p:cNvSpPr/>
          <p:nvPr/>
        </p:nvSpPr>
        <p:spPr>
          <a:xfrm>
            <a:off x="3759868" y="1748086"/>
            <a:ext cx="1672391" cy="6617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Sleeping</a:t>
            </a:r>
            <a:br>
              <a:rPr lang="en-US" b="1" dirty="0"/>
            </a:br>
            <a:r>
              <a:rPr lang="en-US" b="1" dirty="0"/>
              <a:t>Difficulty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BBAE03-40C7-2E45-9176-7C7A4BD2589A}"/>
              </a:ext>
            </a:extLst>
          </p:cNvPr>
          <p:cNvSpPr/>
          <p:nvPr/>
        </p:nvSpPr>
        <p:spPr>
          <a:xfrm>
            <a:off x="2426956" y="2736680"/>
            <a:ext cx="1682419" cy="6617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Irritability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C8A089-D2CF-C44B-8292-EB98D1126814}"/>
              </a:ext>
            </a:extLst>
          </p:cNvPr>
          <p:cNvSpPr/>
          <p:nvPr/>
        </p:nvSpPr>
        <p:spPr>
          <a:xfrm>
            <a:off x="5660860" y="2736680"/>
            <a:ext cx="1983206" cy="6617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Nervousness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65E40A-56C6-0045-A8ED-9CE02794DEDF}"/>
              </a:ext>
            </a:extLst>
          </p:cNvPr>
          <p:cNvSpPr/>
          <p:nvPr/>
        </p:nvSpPr>
        <p:spPr>
          <a:xfrm>
            <a:off x="5705978" y="3791449"/>
            <a:ext cx="1886953" cy="6617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Nightmare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88F107-EB23-8443-9992-C72295A717DD}"/>
              </a:ext>
            </a:extLst>
          </p:cNvPr>
          <p:cNvSpPr/>
          <p:nvPr/>
        </p:nvSpPr>
        <p:spPr>
          <a:xfrm>
            <a:off x="5813260" y="4846219"/>
            <a:ext cx="1672391" cy="6617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Distress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767078-F0BE-094F-9330-4C29ABA27C2D}"/>
              </a:ext>
            </a:extLst>
          </p:cNvPr>
          <p:cNvSpPr/>
          <p:nvPr/>
        </p:nvSpPr>
        <p:spPr>
          <a:xfrm>
            <a:off x="3524253" y="5533787"/>
            <a:ext cx="2181725" cy="6617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Concentration Difficulty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CA1FBC-60D6-5548-ABB8-1EE9D2E13BE2}"/>
              </a:ext>
            </a:extLst>
          </p:cNvPr>
          <p:cNvSpPr/>
          <p:nvPr/>
        </p:nvSpPr>
        <p:spPr>
          <a:xfrm>
            <a:off x="8267701" y="4557462"/>
            <a:ext cx="1672391" cy="6617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Recall Inability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BE7875-0D8F-1E47-A51A-D35802C676BB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4596064" y="759492"/>
            <a:ext cx="1" cy="9885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3E5983-EBEF-2445-B785-6703437A513B}"/>
              </a:ext>
            </a:extLst>
          </p:cNvPr>
          <p:cNvCxnSpPr>
            <a:stCxn id="6" idx="6"/>
            <a:endCxn id="7" idx="1"/>
          </p:cNvCxnSpPr>
          <p:nvPr/>
        </p:nvCxnSpPr>
        <p:spPr>
          <a:xfrm>
            <a:off x="5432260" y="428624"/>
            <a:ext cx="522546" cy="604241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3D4C8F-73B4-1646-BDE5-B29AA8626492}"/>
              </a:ext>
            </a:extLst>
          </p:cNvPr>
          <p:cNvCxnSpPr>
            <a:stCxn id="7" idx="3"/>
            <a:endCxn id="8" idx="7"/>
          </p:cNvCxnSpPr>
          <p:nvPr/>
        </p:nvCxnSpPr>
        <p:spPr>
          <a:xfrm flipH="1">
            <a:off x="5187343" y="1500783"/>
            <a:ext cx="767463" cy="3442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64EC29-5804-2641-91EB-80B5E7C5D66C}"/>
              </a:ext>
            </a:extLst>
          </p:cNvPr>
          <p:cNvCxnSpPr>
            <a:stCxn id="7" idx="4"/>
            <a:endCxn id="10" idx="0"/>
          </p:cNvCxnSpPr>
          <p:nvPr/>
        </p:nvCxnSpPr>
        <p:spPr>
          <a:xfrm>
            <a:off x="6296529" y="1597692"/>
            <a:ext cx="355934" cy="113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40B347-1970-8148-9714-653D135ECAA6}"/>
              </a:ext>
            </a:extLst>
          </p:cNvPr>
          <p:cNvCxnSpPr>
            <a:stCxn id="8" idx="5"/>
          </p:cNvCxnSpPr>
          <p:nvPr/>
        </p:nvCxnSpPr>
        <p:spPr>
          <a:xfrm>
            <a:off x="5187343" y="2312913"/>
            <a:ext cx="1358741" cy="423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A639B4-26D7-444A-8C87-BB81D2CE02C7}"/>
              </a:ext>
            </a:extLst>
          </p:cNvPr>
          <p:cNvCxnSpPr>
            <a:stCxn id="8" idx="3"/>
            <a:endCxn id="9" idx="0"/>
          </p:cNvCxnSpPr>
          <p:nvPr/>
        </p:nvCxnSpPr>
        <p:spPr>
          <a:xfrm flipH="1">
            <a:off x="3268166" y="2312913"/>
            <a:ext cx="736618" cy="4237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5227DA-F4C9-784D-858A-A2F4CD69BE5D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 flipH="1">
            <a:off x="6649455" y="3398416"/>
            <a:ext cx="3008" cy="3930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15CBDA-2388-6C4B-BD63-62985195A93D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6649455" y="4453185"/>
            <a:ext cx="1" cy="393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53E952-06E0-8242-BD5D-C558AB1C2AB2}"/>
              </a:ext>
            </a:extLst>
          </p:cNvPr>
          <p:cNvCxnSpPr>
            <a:stCxn id="11" idx="6"/>
            <a:endCxn id="14" idx="1"/>
          </p:cNvCxnSpPr>
          <p:nvPr/>
        </p:nvCxnSpPr>
        <p:spPr>
          <a:xfrm>
            <a:off x="7592931" y="4122317"/>
            <a:ext cx="919686" cy="532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B9133F-DA87-8D48-B513-A5DF531F2281}"/>
              </a:ext>
            </a:extLst>
          </p:cNvPr>
          <p:cNvCxnSpPr>
            <a:cxnSpLocks/>
            <a:stCxn id="8" idx="4"/>
            <a:endCxn id="13" idx="0"/>
          </p:cNvCxnSpPr>
          <p:nvPr/>
        </p:nvCxnSpPr>
        <p:spPr>
          <a:xfrm>
            <a:off x="4596064" y="2409822"/>
            <a:ext cx="19052" cy="31239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EF8B4F-99A2-9D41-8BA1-9974C03749DC}"/>
              </a:ext>
            </a:extLst>
          </p:cNvPr>
          <p:cNvCxnSpPr>
            <a:stCxn id="12" idx="2"/>
          </p:cNvCxnSpPr>
          <p:nvPr/>
        </p:nvCxnSpPr>
        <p:spPr>
          <a:xfrm flipH="1">
            <a:off x="4809260" y="5177087"/>
            <a:ext cx="1004000" cy="499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F83E45A-8CCD-C44F-A17D-592B999329F2}"/>
              </a:ext>
            </a:extLst>
          </p:cNvPr>
          <p:cNvSpPr/>
          <p:nvPr/>
        </p:nvSpPr>
        <p:spPr>
          <a:xfrm>
            <a:off x="3524253" y="1597692"/>
            <a:ext cx="2136607" cy="95977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1109BF6-8BFB-9D4A-8AAC-57FFDBC884CD}"/>
              </a:ext>
            </a:extLst>
          </p:cNvPr>
          <p:cNvSpPr/>
          <p:nvPr/>
        </p:nvSpPr>
        <p:spPr>
          <a:xfrm>
            <a:off x="2362187" y="2593054"/>
            <a:ext cx="2136607" cy="959771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FE368F0-FD91-BD40-83D7-88D09E369E18}"/>
              </a:ext>
            </a:extLst>
          </p:cNvPr>
          <p:cNvSpPr/>
          <p:nvPr/>
        </p:nvSpPr>
        <p:spPr>
          <a:xfrm>
            <a:off x="5638846" y="3687504"/>
            <a:ext cx="2136607" cy="959771"/>
          </a:xfrm>
          <a:prstGeom prst="round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89CD68C-D360-A440-A45A-24021F75FBDC}"/>
              </a:ext>
            </a:extLst>
          </p:cNvPr>
          <p:cNvSpPr/>
          <p:nvPr/>
        </p:nvSpPr>
        <p:spPr>
          <a:xfrm>
            <a:off x="8035592" y="4453185"/>
            <a:ext cx="2136607" cy="959771"/>
          </a:xfrm>
          <a:prstGeom prst="round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3DD14B5-FA05-F64C-9624-B003F0BDAB81}"/>
              </a:ext>
            </a:extLst>
          </p:cNvPr>
          <p:cNvSpPr/>
          <p:nvPr/>
        </p:nvSpPr>
        <p:spPr>
          <a:xfrm>
            <a:off x="5592036" y="2593054"/>
            <a:ext cx="2136607" cy="959771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87D1534-8894-C24B-9F39-CC6162892377}"/>
              </a:ext>
            </a:extLst>
          </p:cNvPr>
          <p:cNvSpPr/>
          <p:nvPr/>
        </p:nvSpPr>
        <p:spPr>
          <a:xfrm>
            <a:off x="3371851" y="5431517"/>
            <a:ext cx="2441409" cy="789983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CDB3906-3584-E94B-B826-97B9D9E479FA}"/>
              </a:ext>
            </a:extLst>
          </p:cNvPr>
          <p:cNvSpPr/>
          <p:nvPr/>
        </p:nvSpPr>
        <p:spPr>
          <a:xfrm>
            <a:off x="5705978" y="4725572"/>
            <a:ext cx="2001703" cy="925430"/>
          </a:xfrm>
          <a:prstGeom prst="round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81ACDD6-FF11-A949-9ADE-85AD90F8BF02}"/>
              </a:ext>
            </a:extLst>
          </p:cNvPr>
          <p:cNvSpPr/>
          <p:nvPr/>
        </p:nvSpPr>
        <p:spPr>
          <a:xfrm>
            <a:off x="3430491" y="20125"/>
            <a:ext cx="2079724" cy="959771"/>
          </a:xfrm>
          <a:prstGeom prst="roundRect">
            <a:avLst/>
          </a:pr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4362B55-D7AE-F745-9933-7079C3A4CCE6}"/>
              </a:ext>
            </a:extLst>
          </p:cNvPr>
          <p:cNvSpPr/>
          <p:nvPr/>
        </p:nvSpPr>
        <p:spPr>
          <a:xfrm>
            <a:off x="5667876" y="919024"/>
            <a:ext cx="1427469" cy="717752"/>
          </a:xfrm>
          <a:prstGeom prst="roundRect">
            <a:avLst/>
          </a:pr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244BD9-DA6C-EF4A-89E9-4F30C0525832}"/>
              </a:ext>
            </a:extLst>
          </p:cNvPr>
          <p:cNvSpPr txBox="1"/>
          <p:nvPr/>
        </p:nvSpPr>
        <p:spPr>
          <a:xfrm>
            <a:off x="8368083" y="457359"/>
            <a:ext cx="3608232" cy="46166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It does not show causation</a:t>
            </a:r>
          </a:p>
        </p:txBody>
      </p:sp>
      <p:sp>
        <p:nvSpPr>
          <p:cNvPr id="72" name="Footer Placeholder 3">
            <a:extLst>
              <a:ext uri="{FF2B5EF4-FFF2-40B4-BE49-F238E27FC236}">
                <a16:creationId xmlns:a16="http://schemas.microsoft.com/office/drawing/2014/main" id="{33B604FD-2695-9A44-B2FD-D4C09181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3" name="Slide Number Placeholder 4">
            <a:extLst>
              <a:ext uri="{FF2B5EF4-FFF2-40B4-BE49-F238E27FC236}">
                <a16:creationId xmlns:a16="http://schemas.microsoft.com/office/drawing/2014/main" id="{64DE1C80-CE22-B44C-8845-0EFA1E0D9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57F4E5-2D2C-D344-8C5E-D668CC905D40}" type="slidenum">
              <a:rPr lang="en-US" smtClean="0"/>
              <a:t>32</a:t>
            </a:fld>
            <a:endParaRPr lang="en-US" dirty="0"/>
          </a:p>
        </p:txBody>
      </p:sp>
      <p:sp>
        <p:nvSpPr>
          <p:cNvPr id="74" name="Pentagon 73">
            <a:extLst>
              <a:ext uri="{FF2B5EF4-FFF2-40B4-BE49-F238E27FC236}">
                <a16:creationId xmlns:a16="http://schemas.microsoft.com/office/drawing/2014/main" id="{99B48C68-1746-0047-8043-4E47F722148E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75" name="Chevron 74">
            <a:extLst>
              <a:ext uri="{FF2B5EF4-FFF2-40B4-BE49-F238E27FC236}">
                <a16:creationId xmlns:a16="http://schemas.microsoft.com/office/drawing/2014/main" id="{0C99E903-995A-FA48-BC98-7C7EB2765E92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76" name="Chevron 75">
            <a:extLst>
              <a:ext uri="{FF2B5EF4-FFF2-40B4-BE49-F238E27FC236}">
                <a16:creationId xmlns:a16="http://schemas.microsoft.com/office/drawing/2014/main" id="{45477E6B-4780-D54D-A12F-E863AF8C8D18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77" name="Chevron 76">
            <a:extLst>
              <a:ext uri="{FF2B5EF4-FFF2-40B4-BE49-F238E27FC236}">
                <a16:creationId xmlns:a16="http://schemas.microsoft.com/office/drawing/2014/main" id="{E47ADEA1-653E-8C47-9C20-1D4EB488B2B6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78" name="Chevron 77">
            <a:extLst>
              <a:ext uri="{FF2B5EF4-FFF2-40B4-BE49-F238E27FC236}">
                <a16:creationId xmlns:a16="http://schemas.microsoft.com/office/drawing/2014/main" id="{4D027204-3A40-5844-8521-D8A09448F1A3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79" name="Chevron 78">
            <a:extLst>
              <a:ext uri="{FF2B5EF4-FFF2-40B4-BE49-F238E27FC236}">
                <a16:creationId xmlns:a16="http://schemas.microsoft.com/office/drawing/2014/main" id="{C53CF076-6DDC-324B-8CE4-D32720A498EA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Structure</a:t>
            </a:r>
          </a:p>
        </p:txBody>
      </p:sp>
      <p:sp>
        <p:nvSpPr>
          <p:cNvPr id="80" name="Chevron 79">
            <a:extLst>
              <a:ext uri="{FF2B5EF4-FFF2-40B4-BE49-F238E27FC236}">
                <a16:creationId xmlns:a16="http://schemas.microsoft.com/office/drawing/2014/main" id="{4998A9CA-E23B-CF4C-ABC3-B67B92F19713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81" name="Chevron 80">
            <a:extLst>
              <a:ext uri="{FF2B5EF4-FFF2-40B4-BE49-F238E27FC236}">
                <a16:creationId xmlns:a16="http://schemas.microsoft.com/office/drawing/2014/main" id="{B7AAEE5F-6D8A-AB4A-83E3-2F92453C0AF7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82" name="Chevron 81">
            <a:extLst>
              <a:ext uri="{FF2B5EF4-FFF2-40B4-BE49-F238E27FC236}">
                <a16:creationId xmlns:a16="http://schemas.microsoft.com/office/drawing/2014/main" id="{6E3697F0-EDF1-3D49-8B76-C9D970FD3523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45A5D9C-8990-D74D-9863-6486C88811E5}"/>
              </a:ext>
            </a:extLst>
          </p:cNvPr>
          <p:cNvSpPr txBox="1"/>
          <p:nvPr/>
        </p:nvSpPr>
        <p:spPr>
          <a:xfrm>
            <a:off x="-1" y="-66210"/>
            <a:ext cx="2892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Bayesian Model</a:t>
            </a:r>
          </a:p>
        </p:txBody>
      </p:sp>
    </p:spTree>
    <p:extLst>
      <p:ext uri="{BB962C8B-B14F-4D97-AF65-F5344CB8AC3E}">
        <p14:creationId xmlns:p14="http://schemas.microsoft.com/office/powerpoint/2010/main" val="2381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64;p32">
            <a:extLst>
              <a:ext uri="{FF2B5EF4-FFF2-40B4-BE49-F238E27FC236}">
                <a16:creationId xmlns:a16="http://schemas.microsoft.com/office/drawing/2014/main" id="{8EE26D88-7EC7-264F-B48A-94B1F037E47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502" y="860513"/>
            <a:ext cx="4251969" cy="274252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DA44E4C8-7710-8A43-814F-03A5AB616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B50AAC31-DD48-314A-A41C-A90CCC18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57F4E5-2D2C-D344-8C5E-D668CC905D40}" type="slidenum">
              <a:rPr lang="en-US" smtClean="0"/>
              <a:t>33</a:t>
            </a:fld>
            <a:endParaRPr lang="en-US" dirty="0"/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1829E0CD-2A7A-1B4F-8C03-EEE812A048B9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B6E97362-44E0-FC4E-B5B5-51BAA4C89F14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A5241563-EEC6-FF4F-8120-96E908FC4621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1A5BAD1C-1351-3D44-AE8E-9209A47BCA36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C7204180-7653-4A4B-A319-8ECC03303856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B7BC4F81-38AD-5145-B23D-165B2B07D7F7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BD9AD35C-8E5E-B342-BF84-EED140C789A2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Takeaway</a:t>
            </a: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F2D59AA0-5BB6-3A43-96C1-93822EEBC7C7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44035583-FA09-5F4C-BA82-D2D7E5488A1C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B03834-7EB7-064D-85A8-D937F568A464}"/>
              </a:ext>
            </a:extLst>
          </p:cNvPr>
          <p:cNvSpPr txBox="1"/>
          <p:nvPr/>
        </p:nvSpPr>
        <p:spPr>
          <a:xfrm>
            <a:off x="-900594" y="0"/>
            <a:ext cx="5331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Take Home Message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AECAC0-4690-0E4F-8B74-C5A3151E3DFB}"/>
              </a:ext>
            </a:extLst>
          </p:cNvPr>
          <p:cNvSpPr/>
          <p:nvPr/>
        </p:nvSpPr>
        <p:spPr>
          <a:xfrm>
            <a:off x="5655964" y="860513"/>
            <a:ext cx="6096000" cy="120032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Koffel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Erin, Imran S. Khawaja, and Anne Germain. "Sleep disturbances in posttraumatic stress disorder: updated review and implications for treatment."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Psychiatric annals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46.3 (2016): 173-176.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B3E723-38B3-F942-A6B4-1D5806C846C8}"/>
              </a:ext>
            </a:extLst>
          </p:cNvPr>
          <p:cNvSpPr/>
          <p:nvPr/>
        </p:nvSpPr>
        <p:spPr>
          <a:xfrm>
            <a:off x="5655964" y="2256412"/>
            <a:ext cx="6096000" cy="1477328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Ulmer, Christi S., Jack D. Edinger, and Patrick S. Calhoun. "A multi-component cognitive-behavioral intervention for sleep disturbance in veterans with PTSD: a pilot study."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Journal of Clinical Sleep Medicine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7.01 (2011): 57-68.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958386-BC03-F54A-B00C-851378B3AA3C}"/>
              </a:ext>
            </a:extLst>
          </p:cNvPr>
          <p:cNvSpPr/>
          <p:nvPr/>
        </p:nvSpPr>
        <p:spPr>
          <a:xfrm>
            <a:off x="5655964" y="3929310"/>
            <a:ext cx="6096000" cy="120032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Vandrey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Ryan, et al. "Interactions between disordered sleep, post-traumatic stress disorder, and substance use disorders."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International Review of Psychiatry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26.2 (2014): 237-247.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3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AF9D34-263F-2840-BC66-C7092AB0C89D}"/>
              </a:ext>
            </a:extLst>
          </p:cNvPr>
          <p:cNvSpPr/>
          <p:nvPr/>
        </p:nvSpPr>
        <p:spPr>
          <a:xfrm>
            <a:off x="8224559" y="5836270"/>
            <a:ext cx="68631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https://www.blastam.com/data-quality-assurance</a:t>
            </a:r>
            <a:endParaRPr lang="en-US" sz="800" dirty="0"/>
          </a:p>
          <a:p>
            <a:r>
              <a:rPr lang="en-US" sz="800" dirty="0">
                <a:hlinkClick r:id="rId4"/>
              </a:rPr>
              <a:t>https://steemit.com/bitcoin/@chitty/bitcoin-maximalists-are-confused-af-right-now</a:t>
            </a:r>
            <a:endParaRPr lang="en-US" sz="800" dirty="0"/>
          </a:p>
          <a:p>
            <a:r>
              <a:rPr lang="en-US" sz="800" dirty="0">
                <a:hlinkClick r:id="rId5"/>
              </a:rPr>
              <a:t>https://hazelcast.com/glossary/directed-acyclic-graph/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BA404-003B-7942-98A2-47BF45EDC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9088" y="143649"/>
            <a:ext cx="2672445" cy="2425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B981BF-5E66-064F-9956-3868E677E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9994" y="2936601"/>
            <a:ext cx="2425412" cy="2425412"/>
          </a:xfrm>
          <a:prstGeom prst="rect">
            <a:avLst/>
          </a:prstGeom>
        </p:spPr>
      </p:pic>
      <p:pic>
        <p:nvPicPr>
          <p:cNvPr id="11" name="Google Shape;312;p12">
            <a:extLst>
              <a:ext uri="{FF2B5EF4-FFF2-40B4-BE49-F238E27FC236}">
                <a16:creationId xmlns:a16="http://schemas.microsoft.com/office/drawing/2014/main" id="{69B5C0E4-C314-424D-8E55-8A1BF9BB4AB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42084" y="3146661"/>
            <a:ext cx="2618968" cy="200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A94F3D-DCB6-324D-A002-9D2885FAC3B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84481" y="3184703"/>
            <a:ext cx="3547994" cy="24765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949A8B7-6DE4-CE4F-9C7C-9EB82CE68D3D}"/>
              </a:ext>
            </a:extLst>
          </p:cNvPr>
          <p:cNvSpPr/>
          <p:nvPr/>
        </p:nvSpPr>
        <p:spPr>
          <a:xfrm>
            <a:off x="260094" y="2972806"/>
            <a:ext cx="7548563" cy="2699585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9CFE6879-F126-804A-AA19-8C48C5415B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5956" y="273712"/>
            <a:ext cx="2681673" cy="2109269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A6BA50-C59C-1948-9AA1-02153E26E1F8}"/>
              </a:ext>
            </a:extLst>
          </p:cNvPr>
          <p:cNvSpPr/>
          <p:nvPr/>
        </p:nvSpPr>
        <p:spPr>
          <a:xfrm>
            <a:off x="5616344" y="143648"/>
            <a:ext cx="6543676" cy="2425413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clipart&#10;&#10;Description automatically generated">
            <a:extLst>
              <a:ext uri="{FF2B5EF4-FFF2-40B4-BE49-F238E27FC236}">
                <a16:creationId xmlns:a16="http://schemas.microsoft.com/office/drawing/2014/main" id="{532AF456-D287-C34E-8265-17ED07BDCA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0896" y="609570"/>
            <a:ext cx="671340" cy="671340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AD5D22A1-3359-5945-88D6-C335D0B72DA4}"/>
              </a:ext>
            </a:extLst>
          </p:cNvPr>
          <p:cNvSpPr/>
          <p:nvPr/>
        </p:nvSpPr>
        <p:spPr>
          <a:xfrm>
            <a:off x="8224559" y="1250931"/>
            <a:ext cx="882057" cy="272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FBDAA7-5397-4144-821F-705411B9684D}"/>
              </a:ext>
            </a:extLst>
          </p:cNvPr>
          <p:cNvSpPr txBox="1"/>
          <p:nvPr/>
        </p:nvSpPr>
        <p:spPr>
          <a:xfrm>
            <a:off x="8073091" y="2613652"/>
            <a:ext cx="1637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Cyclic Structure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E14D8-9BDD-6540-9253-04DB60338999}"/>
              </a:ext>
            </a:extLst>
          </p:cNvPr>
          <p:cNvSpPr txBox="1"/>
          <p:nvPr/>
        </p:nvSpPr>
        <p:spPr>
          <a:xfrm>
            <a:off x="3241154" y="5699622"/>
            <a:ext cx="220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More-intuitive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F79D6-E62D-C441-878A-56C7E4F2EFE7}"/>
              </a:ext>
            </a:extLst>
          </p:cNvPr>
          <p:cNvSpPr txBox="1"/>
          <p:nvPr/>
        </p:nvSpPr>
        <p:spPr>
          <a:xfrm>
            <a:off x="9715388" y="5362013"/>
            <a:ext cx="142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Better device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67E1B8-DF4A-8949-BFB8-7F5F72734BA1}"/>
              </a:ext>
            </a:extLst>
          </p:cNvPr>
          <p:cNvSpPr txBox="1"/>
          <p:nvPr/>
        </p:nvSpPr>
        <p:spPr>
          <a:xfrm>
            <a:off x="-80055" y="-18676"/>
            <a:ext cx="2476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Future Works</a:t>
            </a: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B0ECC97B-E234-8D43-AC28-AFAB4D61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57F4E5-2D2C-D344-8C5E-D668CC905D40}" type="slidenum">
              <a:rPr lang="en-US" smtClean="0"/>
              <a:t>34</a:t>
            </a:fld>
            <a:endParaRPr lang="en-US" dirty="0"/>
          </a:p>
        </p:txBody>
      </p:sp>
      <p:sp>
        <p:nvSpPr>
          <p:cNvPr id="38" name="Pentagon 37">
            <a:extLst>
              <a:ext uri="{FF2B5EF4-FFF2-40B4-BE49-F238E27FC236}">
                <a16:creationId xmlns:a16="http://schemas.microsoft.com/office/drawing/2014/main" id="{271834FC-4D3F-894A-B77B-595CAAEC773B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31C1BA36-0640-BB4A-AA1B-A033DB2EEF7D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899532CC-B414-D44E-8261-6A8CB8230610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678F85E2-488A-8641-9A7D-EC7943371FA3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E8BF7EE0-6B40-5147-A7C2-A036A042652E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706426C8-6377-7D45-86AF-DFD695AA084A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22FE39E7-6260-7849-B312-4AD9F5B29C28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45" name="Chevron 44">
            <a:extLst>
              <a:ext uri="{FF2B5EF4-FFF2-40B4-BE49-F238E27FC236}">
                <a16:creationId xmlns:a16="http://schemas.microsoft.com/office/drawing/2014/main" id="{AB864341-B7FD-E744-9E36-B15E3A5CA13E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46" name="Chevron 45">
            <a:extLst>
              <a:ext uri="{FF2B5EF4-FFF2-40B4-BE49-F238E27FC236}">
                <a16:creationId xmlns:a16="http://schemas.microsoft.com/office/drawing/2014/main" id="{C8F76E40-86F8-F64E-B9A4-20C853D08CC6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22992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2" grpId="0"/>
      <p:bldP spid="3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AF9D34-263F-2840-BC66-C7092AB0C89D}"/>
              </a:ext>
            </a:extLst>
          </p:cNvPr>
          <p:cNvSpPr/>
          <p:nvPr/>
        </p:nvSpPr>
        <p:spPr>
          <a:xfrm>
            <a:off x="0" y="5745392"/>
            <a:ext cx="68631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https://www.blastam.com/data-quality-assurance</a:t>
            </a:r>
            <a:endParaRPr lang="en-US" sz="800" dirty="0"/>
          </a:p>
          <a:p>
            <a:r>
              <a:rPr lang="en-US" sz="800" dirty="0">
                <a:hlinkClick r:id="rId4"/>
              </a:rPr>
              <a:t>https://steemit.com/bitcoin/@chitty/bitcoin-maximalists-are-confused-af-right-now</a:t>
            </a:r>
            <a:endParaRPr lang="en-US" sz="800" dirty="0"/>
          </a:p>
          <a:p>
            <a:r>
              <a:rPr lang="en-US" sz="800" dirty="0">
                <a:hlinkClick r:id="rId5"/>
              </a:rPr>
              <a:t>https://hazelcast.com/glossary/directed-acyclic-graph/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BA404-003B-7942-98A2-47BF45EDC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892" y="143649"/>
            <a:ext cx="2672445" cy="2425412"/>
          </a:xfrm>
          <a:prstGeom prst="rect">
            <a:avLst/>
          </a:prstGeom>
        </p:spPr>
      </p:pic>
      <p:pic>
        <p:nvPicPr>
          <p:cNvPr id="11" name="Google Shape;312;p12">
            <a:extLst>
              <a:ext uri="{FF2B5EF4-FFF2-40B4-BE49-F238E27FC236}">
                <a16:creationId xmlns:a16="http://schemas.microsoft.com/office/drawing/2014/main" id="{69B5C0E4-C314-424D-8E55-8A1BF9BB4AB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38129" y="3066878"/>
            <a:ext cx="2618968" cy="200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A94F3D-DCB6-324D-A002-9D2885FAC3B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608497" y="3066878"/>
            <a:ext cx="3547994" cy="24765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949A8B7-6DE4-CE4F-9C7C-9EB82CE68D3D}"/>
              </a:ext>
            </a:extLst>
          </p:cNvPr>
          <p:cNvSpPr/>
          <p:nvPr/>
        </p:nvSpPr>
        <p:spPr>
          <a:xfrm>
            <a:off x="5003776" y="2954453"/>
            <a:ext cx="7058368" cy="2699585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9CFE6879-F126-804A-AA19-8C48C5415B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2760" y="273712"/>
            <a:ext cx="2681673" cy="2109269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A6BA50-C59C-1948-9AA1-02153E26E1F8}"/>
              </a:ext>
            </a:extLst>
          </p:cNvPr>
          <p:cNvSpPr/>
          <p:nvPr/>
        </p:nvSpPr>
        <p:spPr>
          <a:xfrm>
            <a:off x="2873148" y="143648"/>
            <a:ext cx="6543676" cy="2425413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clipart&#10;&#10;Description automatically generated">
            <a:extLst>
              <a:ext uri="{FF2B5EF4-FFF2-40B4-BE49-F238E27FC236}">
                <a16:creationId xmlns:a16="http://schemas.microsoft.com/office/drawing/2014/main" id="{532AF456-D287-C34E-8265-17ED07BDCA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2650" y="609570"/>
            <a:ext cx="671340" cy="671340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AD5D22A1-3359-5945-88D6-C335D0B72DA4}"/>
              </a:ext>
            </a:extLst>
          </p:cNvPr>
          <p:cNvSpPr/>
          <p:nvPr/>
        </p:nvSpPr>
        <p:spPr>
          <a:xfrm>
            <a:off x="5481363" y="1250931"/>
            <a:ext cx="882057" cy="272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FBDAA7-5397-4144-821F-705411B9684D}"/>
              </a:ext>
            </a:extLst>
          </p:cNvPr>
          <p:cNvSpPr txBox="1"/>
          <p:nvPr/>
        </p:nvSpPr>
        <p:spPr>
          <a:xfrm>
            <a:off x="5219602" y="2556799"/>
            <a:ext cx="18018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Cyclic Structure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E14D8-9BDD-6540-9253-04DB60338999}"/>
              </a:ext>
            </a:extLst>
          </p:cNvPr>
          <p:cNvSpPr txBox="1"/>
          <p:nvPr/>
        </p:nvSpPr>
        <p:spPr>
          <a:xfrm>
            <a:off x="7528437" y="5690000"/>
            <a:ext cx="2427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More-intuitive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F79D6-E62D-C441-878A-56C7E4F2EFE7}"/>
              </a:ext>
            </a:extLst>
          </p:cNvPr>
          <p:cNvSpPr txBox="1"/>
          <p:nvPr/>
        </p:nvSpPr>
        <p:spPr>
          <a:xfrm>
            <a:off x="160715" y="3650239"/>
            <a:ext cx="4631583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Better device           Better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67E1B8-DF4A-8949-BFB8-7F5F72734BA1}"/>
              </a:ext>
            </a:extLst>
          </p:cNvPr>
          <p:cNvSpPr txBox="1"/>
          <p:nvPr/>
        </p:nvSpPr>
        <p:spPr>
          <a:xfrm>
            <a:off x="-80055" y="-18676"/>
            <a:ext cx="2476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Future Works</a:t>
            </a: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B0ECC97B-E234-8D43-AC28-AFAB4D61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57F4E5-2D2C-D344-8C5E-D668CC905D40}" type="slidenum">
              <a:rPr lang="en-US" smtClean="0"/>
              <a:t>35</a:t>
            </a:fld>
            <a:endParaRPr lang="en-US" dirty="0"/>
          </a:p>
        </p:txBody>
      </p:sp>
      <p:sp>
        <p:nvSpPr>
          <p:cNvPr id="38" name="Pentagon 37">
            <a:extLst>
              <a:ext uri="{FF2B5EF4-FFF2-40B4-BE49-F238E27FC236}">
                <a16:creationId xmlns:a16="http://schemas.microsoft.com/office/drawing/2014/main" id="{271834FC-4D3F-894A-B77B-595CAAEC773B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31C1BA36-0640-BB4A-AA1B-A033DB2EEF7D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899532CC-B414-D44E-8261-6A8CB8230610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678F85E2-488A-8641-9A7D-EC7943371FA3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E8BF7EE0-6B40-5147-A7C2-A036A042652E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706426C8-6377-7D45-86AF-DFD695AA084A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22FE39E7-6260-7849-B312-4AD9F5B29C28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45" name="Chevron 44">
            <a:extLst>
              <a:ext uri="{FF2B5EF4-FFF2-40B4-BE49-F238E27FC236}">
                <a16:creationId xmlns:a16="http://schemas.microsoft.com/office/drawing/2014/main" id="{AB864341-B7FD-E744-9E36-B15E3A5CA13E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46" name="Chevron 45">
            <a:extLst>
              <a:ext uri="{FF2B5EF4-FFF2-40B4-BE49-F238E27FC236}">
                <a16:creationId xmlns:a16="http://schemas.microsoft.com/office/drawing/2014/main" id="{C8F76E40-86F8-F64E-B9A4-20C853D08CC6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Future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E1E2CBF-3015-324C-B4D5-921246D8062C}"/>
              </a:ext>
            </a:extLst>
          </p:cNvPr>
          <p:cNvSpPr/>
          <p:nvPr/>
        </p:nvSpPr>
        <p:spPr>
          <a:xfrm>
            <a:off x="2291343" y="3737354"/>
            <a:ext cx="581805" cy="3563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2" grpId="0"/>
      <p:bldP spid="3" grpId="0"/>
      <p:bldP spid="7" grpId="0" animBg="1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9330F-7433-E14A-8D98-109195221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1165B-37B6-5B48-AA15-AA7468F52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6C67E1-729F-1C46-848D-AEFD0900617C}"/>
              </a:ext>
            </a:extLst>
          </p:cNvPr>
          <p:cNvSpPr/>
          <p:nvPr/>
        </p:nvSpPr>
        <p:spPr>
          <a:xfrm>
            <a:off x="8399827" y="6048040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3"/>
              </a:rPr>
              <a:t>https://uniontestprep.com/cna/blog/patient-differences-religious-ethnic-and-cultural</a:t>
            </a:r>
            <a:endParaRPr lang="en-US" sz="800" dirty="0"/>
          </a:p>
        </p:txBody>
      </p:sp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0E26C3A-EC0D-4A41-A14E-6AC31F404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2" y="1158720"/>
            <a:ext cx="3500204" cy="26574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A9E0CF-7606-D84F-8EE8-33F556707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06" y="4388137"/>
            <a:ext cx="2537696" cy="1201176"/>
          </a:xfrm>
          <a:prstGeom prst="rect">
            <a:avLst/>
          </a:prstGeom>
        </p:spPr>
      </p:pic>
      <p:pic>
        <p:nvPicPr>
          <p:cNvPr id="14" name="Picture 13" descr="A group of people in a room&#10;&#10;Description automatically generated">
            <a:extLst>
              <a:ext uri="{FF2B5EF4-FFF2-40B4-BE49-F238E27FC236}">
                <a16:creationId xmlns:a16="http://schemas.microsoft.com/office/drawing/2014/main" id="{205456CB-47D3-664C-8859-E5295A733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657" y="2447389"/>
            <a:ext cx="4819776" cy="32652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5BE6297-E52B-EC4F-88AD-E9A5414398A5}"/>
              </a:ext>
            </a:extLst>
          </p:cNvPr>
          <p:cNvSpPr/>
          <p:nvPr/>
        </p:nvSpPr>
        <p:spPr>
          <a:xfrm>
            <a:off x="9903078" y="3806471"/>
            <a:ext cx="889819" cy="70021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D6E527-DE94-704B-B5DD-F712E78EE770}"/>
              </a:ext>
            </a:extLst>
          </p:cNvPr>
          <p:cNvSpPr/>
          <p:nvPr/>
        </p:nvSpPr>
        <p:spPr>
          <a:xfrm>
            <a:off x="6739875" y="2125661"/>
            <a:ext cx="1339003" cy="201644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99642B-027D-E341-ACCB-0BC08E48A4CF}"/>
              </a:ext>
            </a:extLst>
          </p:cNvPr>
          <p:cNvSpPr/>
          <p:nvPr/>
        </p:nvSpPr>
        <p:spPr>
          <a:xfrm>
            <a:off x="8067933" y="3624090"/>
            <a:ext cx="663789" cy="74087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7C776AD-6100-BF46-9E6A-2F39585E70A6}"/>
              </a:ext>
            </a:extLst>
          </p:cNvPr>
          <p:cNvSpPr/>
          <p:nvPr/>
        </p:nvSpPr>
        <p:spPr>
          <a:xfrm>
            <a:off x="44382" y="4336472"/>
            <a:ext cx="3377692" cy="1201175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A02EB79D-1E85-D446-AC93-390B749AA67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7F4E5-2D2C-D344-8C5E-D668CC905D40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1DD788F8-F81D-7C40-9A7D-51AEB2360D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7F4E5-2D2C-D344-8C5E-D668CC905D40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5A090730-28B8-5044-A978-40B5BD4D452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7F4E5-2D2C-D344-8C5E-D668CC905D40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788C4DD-84C4-D546-8E53-468BBC79AE2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7F4E5-2D2C-D344-8C5E-D668CC905D40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8" name="Pentagon 27">
            <a:extLst>
              <a:ext uri="{FF2B5EF4-FFF2-40B4-BE49-F238E27FC236}">
                <a16:creationId xmlns:a16="http://schemas.microsoft.com/office/drawing/2014/main" id="{FBA8F114-AF9F-9C47-82F3-0F5EDA4B874E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02FEFAB0-6D77-FE4D-8F34-70D658E94934}"/>
              </a:ext>
            </a:extLst>
          </p:cNvPr>
          <p:cNvSpPr/>
          <p:nvPr/>
        </p:nvSpPr>
        <p:spPr>
          <a:xfrm>
            <a:off x="1263112" y="6328713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02924EEF-2A19-EF4B-AC4E-3BA413A1FEBA}"/>
              </a:ext>
            </a:extLst>
          </p:cNvPr>
          <p:cNvSpPr/>
          <p:nvPr/>
        </p:nvSpPr>
        <p:spPr>
          <a:xfrm>
            <a:off x="2515651" y="6333961"/>
            <a:ext cx="1451007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AB977B8A-B663-3A4F-8E1C-2E85EE628C40}"/>
              </a:ext>
            </a:extLst>
          </p:cNvPr>
          <p:cNvSpPr/>
          <p:nvPr/>
        </p:nvSpPr>
        <p:spPr>
          <a:xfrm>
            <a:off x="3753907" y="6343481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CA5E5EEC-6699-9B48-8249-1A70CABD3731}"/>
              </a:ext>
            </a:extLst>
          </p:cNvPr>
          <p:cNvSpPr/>
          <p:nvPr/>
        </p:nvSpPr>
        <p:spPr>
          <a:xfrm>
            <a:off x="4992158" y="6338715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42C7F4CD-58B8-A843-A7BC-498418C53012}"/>
              </a:ext>
            </a:extLst>
          </p:cNvPr>
          <p:cNvSpPr/>
          <p:nvPr/>
        </p:nvSpPr>
        <p:spPr>
          <a:xfrm>
            <a:off x="6401863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264805DF-DF14-064E-99F8-8C9DC26A9DB8}"/>
              </a:ext>
            </a:extLst>
          </p:cNvPr>
          <p:cNvSpPr/>
          <p:nvPr/>
        </p:nvSpPr>
        <p:spPr>
          <a:xfrm>
            <a:off x="7793666" y="6344303"/>
            <a:ext cx="170587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Reco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5185C1C2-7924-5942-B47D-5CF7B11CC211}"/>
              </a:ext>
            </a:extLst>
          </p:cNvPr>
          <p:cNvSpPr/>
          <p:nvPr/>
        </p:nvSpPr>
        <p:spPr>
          <a:xfrm>
            <a:off x="10469446" y="6346376"/>
            <a:ext cx="1573179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Guidance</a:t>
            </a: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7896A473-910F-524B-AC36-52D2D0ECE600}"/>
              </a:ext>
            </a:extLst>
          </p:cNvPr>
          <p:cNvSpPr/>
          <p:nvPr/>
        </p:nvSpPr>
        <p:spPr>
          <a:xfrm>
            <a:off x="9299425" y="6346376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08BD3-D6F4-D142-A766-4013E22C6D51}"/>
              </a:ext>
            </a:extLst>
          </p:cNvPr>
          <p:cNvSpPr txBox="1"/>
          <p:nvPr/>
        </p:nvSpPr>
        <p:spPr>
          <a:xfrm>
            <a:off x="1249527" y="3717154"/>
            <a:ext cx="1089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Diversity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2CBC15-85C6-CE47-AD48-B9D56B77C229}"/>
              </a:ext>
            </a:extLst>
          </p:cNvPr>
          <p:cNvSpPr txBox="1"/>
          <p:nvPr/>
        </p:nvSpPr>
        <p:spPr>
          <a:xfrm>
            <a:off x="937992" y="5662359"/>
            <a:ext cx="18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Language</a:t>
            </a:r>
            <a:r>
              <a:rPr lang="en-US" dirty="0"/>
              <a:t> Barrier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7871A-08FA-0249-9ABB-4BA37B6F53F1}"/>
              </a:ext>
            </a:extLst>
          </p:cNvPr>
          <p:cNvSpPr txBox="1"/>
          <p:nvPr/>
        </p:nvSpPr>
        <p:spPr>
          <a:xfrm>
            <a:off x="7996223" y="5729532"/>
            <a:ext cx="234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Gender Participation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41D47-CEF2-CF47-A4A2-AEC6C1717C4D}"/>
              </a:ext>
            </a:extLst>
          </p:cNvPr>
          <p:cNvSpPr txBox="1"/>
          <p:nvPr/>
        </p:nvSpPr>
        <p:spPr>
          <a:xfrm>
            <a:off x="8399827" y="1235524"/>
            <a:ext cx="1869423" cy="70788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Rapport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5CA0A8-F5AD-F942-9730-43BB4C3CDFCD}"/>
              </a:ext>
            </a:extLst>
          </p:cNvPr>
          <p:cNvSpPr txBox="1"/>
          <p:nvPr/>
        </p:nvSpPr>
        <p:spPr>
          <a:xfrm>
            <a:off x="-1" y="64581"/>
            <a:ext cx="3414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Research Guidance</a:t>
            </a:r>
          </a:p>
        </p:txBody>
      </p:sp>
    </p:spTree>
    <p:extLst>
      <p:ext uri="{BB962C8B-B14F-4D97-AF65-F5344CB8AC3E}">
        <p14:creationId xmlns:p14="http://schemas.microsoft.com/office/powerpoint/2010/main" val="140358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0" grpId="0" animBg="1"/>
      <p:bldP spid="2" grpId="0"/>
      <p:bldP spid="37" grpId="0"/>
      <p:bldP spid="3" grpId="0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5D301E07-BF42-CB41-859C-792B062B055A}"/>
              </a:ext>
            </a:extLst>
          </p:cNvPr>
          <p:cNvSpPr txBox="1"/>
          <p:nvPr/>
        </p:nvSpPr>
        <p:spPr>
          <a:xfrm>
            <a:off x="0" y="0"/>
            <a:ext cx="1808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1"/>
                </a:solidFill>
              </a:rPr>
              <a:t>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7979D-3BCF-784F-9FB2-F8BD03611D05}"/>
              </a:ext>
            </a:extLst>
          </p:cNvPr>
          <p:cNvSpPr txBox="1"/>
          <p:nvPr/>
        </p:nvSpPr>
        <p:spPr>
          <a:xfrm>
            <a:off x="70605" y="1738859"/>
            <a:ext cx="1212139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 low-cost, fast and flexible system for identifying PTSD-related EEG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0000"/>
                </a:solidFill>
              </a:rPr>
              <a:t>Validated</a:t>
            </a:r>
            <a:r>
              <a:rPr lang="en-US" sz="3000" dirty="0"/>
              <a:t> by pilot study with Rohingya refugees.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Findings are largely in </a:t>
            </a:r>
            <a:r>
              <a:rPr lang="en-US" sz="3000" dirty="0">
                <a:solidFill>
                  <a:srgbClr val="FF0000"/>
                </a:solidFill>
              </a:rPr>
              <a:t>agreement</a:t>
            </a:r>
            <a:r>
              <a:rPr lang="en-US" sz="3000" dirty="0"/>
              <a:t> with the prior research.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0000"/>
                </a:solidFill>
              </a:rPr>
              <a:t>Bayesian network </a:t>
            </a:r>
            <a:r>
              <a:rPr lang="en-US" sz="3000" dirty="0"/>
              <a:t>to understand PTSD symptoms.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Opening the door towards detecting PTSD with wearable </a:t>
            </a:r>
            <a:r>
              <a:rPr lang="en-US" sz="3000"/>
              <a:t>device only.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770533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178DC-DDAC-2D4B-A45E-CD98995AB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42F3A-B2C8-C147-AE20-912E09FE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38</a:t>
            </a:fld>
            <a:endParaRPr lang="en-US"/>
          </a:p>
        </p:txBody>
      </p:sp>
      <p:sp>
        <p:nvSpPr>
          <p:cNvPr id="6" name="Google Shape;90;p1">
            <a:extLst>
              <a:ext uri="{FF2B5EF4-FFF2-40B4-BE49-F238E27FC236}">
                <a16:creationId xmlns:a16="http://schemas.microsoft.com/office/drawing/2014/main" id="{9E24DED0-19EA-6042-BADB-9FEF350943AC}"/>
              </a:ext>
            </a:extLst>
          </p:cNvPr>
          <p:cNvSpPr txBox="1">
            <a:spLocks/>
          </p:cNvSpPr>
          <p:nvPr/>
        </p:nvSpPr>
        <p:spPr>
          <a:xfrm>
            <a:off x="-1" y="40276"/>
            <a:ext cx="12191999" cy="181676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1" dirty="0">
                <a:solidFill>
                  <a:schemeClr val="lt1"/>
                </a:solidFill>
              </a:rPr>
              <a:t>Two Tell-tale Perspectives of PTSD: Neurobiological Abnormalities</a:t>
            </a:r>
            <a:r>
              <a:rPr lang="en-US" sz="4000" dirty="0">
                <a:solidFill>
                  <a:schemeClr val="lt1"/>
                </a:solidFill>
              </a:rPr>
              <a:t> </a:t>
            </a:r>
            <a:r>
              <a:rPr lang="en-US" sz="4000" b="1" dirty="0">
                <a:solidFill>
                  <a:schemeClr val="lt1"/>
                </a:solidFill>
              </a:rPr>
              <a:t>and Bayesian Regulatory Network of the Underlying Disorder in a Refugee Context</a:t>
            </a:r>
            <a:endParaRPr lang="en-US" sz="4000" dirty="0">
              <a:solidFill>
                <a:schemeClr val="lt1"/>
              </a:solidFill>
            </a:endParaRPr>
          </a:p>
        </p:txBody>
      </p:sp>
      <p:sp>
        <p:nvSpPr>
          <p:cNvPr id="7" name="Google Shape;91;p1">
            <a:extLst>
              <a:ext uri="{FF2B5EF4-FFF2-40B4-BE49-F238E27FC236}">
                <a16:creationId xmlns:a16="http://schemas.microsoft.com/office/drawing/2014/main" id="{7E004D99-A434-7F45-933D-4FE8953D8CA6}"/>
              </a:ext>
            </a:extLst>
          </p:cNvPr>
          <p:cNvSpPr txBox="1">
            <a:spLocks/>
          </p:cNvSpPr>
          <p:nvPr/>
        </p:nvSpPr>
        <p:spPr>
          <a:xfrm>
            <a:off x="399048" y="2170736"/>
            <a:ext cx="11393905" cy="813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400"/>
              <a:buFont typeface="Arial" panose="020B0604020202020204" pitchFamily="34" charset="0"/>
              <a:buNone/>
            </a:pPr>
            <a:r>
              <a:rPr lang="en-US" dirty="0"/>
              <a:t>Farhana Shahid,                                 , Anika </a:t>
            </a:r>
            <a:r>
              <a:rPr lang="en-US" dirty="0" err="1"/>
              <a:t>Binte</a:t>
            </a:r>
            <a:r>
              <a:rPr lang="en-US" dirty="0"/>
              <a:t> Islam, </a:t>
            </a:r>
            <a:r>
              <a:rPr lang="en-US" dirty="0" err="1"/>
              <a:t>Nipi</a:t>
            </a:r>
            <a:r>
              <a:rPr lang="en-US" dirty="0"/>
              <a:t> Paul, Nabila Khan, Mohammad </a:t>
            </a:r>
            <a:r>
              <a:rPr lang="en-US" dirty="0" err="1"/>
              <a:t>Saifur</a:t>
            </a:r>
            <a:r>
              <a:rPr lang="en-US" dirty="0"/>
              <a:t> Rahman, Md </a:t>
            </a:r>
            <a:r>
              <a:rPr lang="en-US" dirty="0" err="1"/>
              <a:t>Munirul</a:t>
            </a:r>
            <a:r>
              <a:rPr lang="en-US" dirty="0"/>
              <a:t> Haque, and A. B. M. </a:t>
            </a:r>
            <a:r>
              <a:rPr lang="en-US" dirty="0" err="1"/>
              <a:t>Alim</a:t>
            </a:r>
            <a:r>
              <a:rPr lang="en-US" dirty="0"/>
              <a:t> Al Islam</a:t>
            </a:r>
          </a:p>
          <a:p>
            <a:pPr marL="0" indent="0" algn="ctr">
              <a:buClr>
                <a:schemeClr val="dk1"/>
              </a:buClr>
              <a:buSzPts val="2400"/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Google Shape;92;p1">
            <a:extLst>
              <a:ext uri="{FF2B5EF4-FFF2-40B4-BE49-F238E27FC236}">
                <a16:creationId xmlns:a16="http://schemas.microsoft.com/office/drawing/2014/main" id="{CE7F40F9-BE9F-914F-AEBF-4DADB6E143E1}"/>
              </a:ext>
            </a:extLst>
          </p:cNvPr>
          <p:cNvSpPr txBox="1"/>
          <p:nvPr/>
        </p:nvSpPr>
        <p:spPr>
          <a:xfrm>
            <a:off x="-1168341" y="4570426"/>
            <a:ext cx="11393905" cy="81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93;p1">
            <a:extLst>
              <a:ext uri="{FF2B5EF4-FFF2-40B4-BE49-F238E27FC236}">
                <a16:creationId xmlns:a16="http://schemas.microsoft.com/office/drawing/2014/main" id="{0A2326A9-E28F-1B4E-88BC-EF7A10975C9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28612" y="3230448"/>
            <a:ext cx="1698104" cy="179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4;p1">
            <a:extLst>
              <a:ext uri="{FF2B5EF4-FFF2-40B4-BE49-F238E27FC236}">
                <a16:creationId xmlns:a16="http://schemas.microsoft.com/office/drawing/2014/main" id="{923060BB-4EEA-614A-8132-7771780E72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3883" y="3213768"/>
            <a:ext cx="237172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5;p1">
            <a:extLst>
              <a:ext uri="{FF2B5EF4-FFF2-40B4-BE49-F238E27FC236}">
                <a16:creationId xmlns:a16="http://schemas.microsoft.com/office/drawing/2014/main" id="{F13BC887-8FFE-FE4B-BB6F-8B1A2F28FD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4854" y="3212808"/>
            <a:ext cx="2371726" cy="185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6;p1">
            <a:extLst>
              <a:ext uri="{FF2B5EF4-FFF2-40B4-BE49-F238E27FC236}">
                <a16:creationId xmlns:a16="http://schemas.microsoft.com/office/drawing/2014/main" id="{F956E26A-CF80-D240-92A5-A8944CE3192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03341" y="3153944"/>
            <a:ext cx="2989610" cy="190978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8;p1">
            <a:extLst>
              <a:ext uri="{FF2B5EF4-FFF2-40B4-BE49-F238E27FC236}">
                <a16:creationId xmlns:a16="http://schemas.microsoft.com/office/drawing/2014/main" id="{4CB80F45-5C6D-2F40-86A4-FE2A42841150}"/>
              </a:ext>
            </a:extLst>
          </p:cNvPr>
          <p:cNvSpPr txBox="1">
            <a:spLocks/>
          </p:cNvSpPr>
          <p:nvPr/>
        </p:nvSpPr>
        <p:spPr>
          <a:xfrm>
            <a:off x="861060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3B3426-17AA-7C4A-895D-AE50197DE485}"/>
              </a:ext>
            </a:extLst>
          </p:cNvPr>
          <p:cNvSpPr txBox="1"/>
          <p:nvPr/>
        </p:nvSpPr>
        <p:spPr>
          <a:xfrm>
            <a:off x="2766790" y="2072221"/>
            <a:ext cx="3084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  </a:t>
            </a:r>
            <a:r>
              <a:rPr lang="en-US" sz="2800" dirty="0" err="1">
                <a:solidFill>
                  <a:srgbClr val="FF0000"/>
                </a:solidFill>
              </a:rPr>
              <a:t>Wasifur</a:t>
            </a:r>
            <a:r>
              <a:rPr lang="en-US" sz="2800" dirty="0">
                <a:solidFill>
                  <a:srgbClr val="FF0000"/>
                </a:solidFill>
              </a:rPr>
              <a:t> Rahman   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725504-0723-634D-A7FB-DCBD157D0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048" y="3466937"/>
            <a:ext cx="1975769" cy="81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6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603F-4748-C849-8821-B261B4C60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1B83D-A720-C442-B3FF-B2607DD5F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800" dirty="0">
                <a:hlinkClick r:id="rId2"/>
              </a:rPr>
              <a:t>https://www.huffingtonpost.co.uk/entry/rohingya-crisis-photos_n_5a3bc302e4b025f99e150f1d?guccounter=1</a:t>
            </a:r>
            <a:endParaRPr lang="en-US" sz="800" dirty="0"/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800" dirty="0">
                <a:hlinkClick r:id="rId3"/>
              </a:rPr>
              <a:t>https://en.wikipedia.org/wiki/Myanmar#/media/File:Myanmar_-_Location_Map_(2013)_-_MMR_-_UNOCHA.svg</a:t>
            </a:r>
            <a:endParaRPr lang="en-US" sz="800" dirty="0"/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800" dirty="0">
                <a:hlinkClick r:id="rId4"/>
              </a:rPr>
              <a:t>https://www.bbc.co.uk/news/uk-politics-27295412</a:t>
            </a:r>
            <a:endParaRPr lang="en-US" sz="800" dirty="0"/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800" dirty="0">
                <a:hlinkClick r:id="rId5"/>
              </a:rPr>
              <a:t>https://www.legal-malta.com/news/dangers-of-acquiring-citizenship-by-investment</a:t>
            </a:r>
            <a:endParaRPr lang="en-US" sz="800" dirty="0"/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800" dirty="0">
                <a:hlinkClick r:id="rId6"/>
              </a:rPr>
              <a:t>https://www.bbc.co.uk/news/world-11108059</a:t>
            </a:r>
            <a:endParaRPr lang="en-US" sz="800" dirty="0"/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800" dirty="0">
                <a:hlinkClick r:id="rId7"/>
              </a:rPr>
              <a:t>https://www.aljazeera.com/indepth/features/2017/08/rohingya-muslims-170831065142812.html</a:t>
            </a:r>
            <a:endParaRPr lang="en-US" sz="800" dirty="0"/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800" dirty="0">
                <a:hlinkClick r:id="rId8"/>
              </a:rPr>
              <a:t>https://www.japantimes.co.jp/news/2018/04/17/asia-pacific/social-issues-asia-pacific/conditions-worsening-700000-rohingya-refugees-coxs-bazar-ahead-monsoon-rains/#.XXURbZNKjMU</a:t>
            </a:r>
            <a:endParaRPr lang="en-US" sz="800" dirty="0"/>
          </a:p>
          <a:p>
            <a:pPr marL="514350" indent="-514350">
              <a:buFont typeface="+mj-lt"/>
              <a:buAutoNum type="arabicPeriod"/>
            </a:pPr>
            <a:endParaRPr lang="en-US" sz="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9557A-2313-7F46-85B6-9A4C5DC9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69A58-8F9E-7648-ACAE-86330AEC1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85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E2D22FD-C9DA-CB4B-88C6-CFFA9458D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1960772" cy="62644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A3C7D-D226-874C-BB4B-477F48CA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356350"/>
            <a:ext cx="11119945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C11395-B041-DC41-B5EC-BD27FA7607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98263" y="697365"/>
            <a:ext cx="8276855" cy="56282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A49F24-9F3D-F348-AE45-947D1E917BAD}"/>
              </a:ext>
            </a:extLst>
          </p:cNvPr>
          <p:cNvSpPr txBox="1"/>
          <p:nvPr/>
        </p:nvSpPr>
        <p:spPr>
          <a:xfrm>
            <a:off x="-1" y="33182"/>
            <a:ext cx="3584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accent1"/>
                </a:solidFill>
              </a:rPr>
              <a:t>Standard Treatment</a:t>
            </a: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57B12EE4-84BA-0F41-B544-740C78860E13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436A6FBB-2724-2941-8ADD-6CCCF54A9A3E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BAA55BCC-F882-6C42-8E29-257223ACF444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465BE4EF-C768-1A45-80E1-4F0F8AD7F72F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1394F6E6-31B7-F142-9481-E7FB6B5BD15A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DADB0A0E-889F-F541-961A-04E7B7C682F5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5F0EAD47-718B-FB4A-9B1F-BEEF760B91B8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7AC53A84-701C-6E48-9197-7B9BEC4A1D8C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71D4917-1353-FE45-B57B-3AA017683D6C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373002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wo people standing in front of a computer&#10;&#10;Description automatically generated">
            <a:extLst>
              <a:ext uri="{FF2B5EF4-FFF2-40B4-BE49-F238E27FC236}">
                <a16:creationId xmlns:a16="http://schemas.microsoft.com/office/drawing/2014/main" id="{B2133FE0-DAA2-7544-8FF3-73B126FDB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06" y="665362"/>
            <a:ext cx="8478983" cy="5652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1F327E-5134-B048-9B56-76368A064F7C}"/>
              </a:ext>
            </a:extLst>
          </p:cNvPr>
          <p:cNvSpPr txBox="1"/>
          <p:nvPr/>
        </p:nvSpPr>
        <p:spPr>
          <a:xfrm>
            <a:off x="0" y="24262"/>
            <a:ext cx="6939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accent1"/>
                </a:solidFill>
              </a:rPr>
              <a:t>Research Frontier: </a:t>
            </a:r>
            <a:r>
              <a:rPr lang="en-US" sz="2400" b="1" u="sng" dirty="0"/>
              <a:t>Electroencephalogram </a:t>
            </a:r>
            <a:r>
              <a:rPr lang="en-US" sz="2400" b="1" u="sng" dirty="0">
                <a:solidFill>
                  <a:srgbClr val="FF0000"/>
                </a:solidFill>
              </a:rPr>
              <a:t>(EEG)</a:t>
            </a:r>
          </a:p>
          <a:p>
            <a:endParaRPr lang="en-US" sz="2400" dirty="0"/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4B7F72AE-E61B-F54B-899C-2223A21B6DB8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3A34A62A-7AB1-004A-BA8A-4E913A315905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55ABD257-8168-7D4B-B96F-9BA9B1DD76C4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EE87828D-3BBB-7D42-9AAF-4305B0248CD6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A9FFDBBD-E629-B44C-9523-DBEBFB9CD96A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6E0DA81-7007-E141-BBCB-DE5A6EB6B1EE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29860DC6-F2FA-7646-97AA-B5CDF08BA565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32D9C452-D613-934B-950B-DF2468D9ADE2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B55F9D66-C730-4549-B6FB-1FA4730E2D68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657107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057D6-D611-C64C-ABD6-146D238B8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81BA2-8CA7-D542-A063-5647D96A5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114F7E-ED81-CE4D-A26C-DBFB95F05A23}"/>
              </a:ext>
            </a:extLst>
          </p:cNvPr>
          <p:cNvSpPr/>
          <p:nvPr/>
        </p:nvSpPr>
        <p:spPr>
          <a:xfrm>
            <a:off x="540327" y="717627"/>
            <a:ext cx="11111346" cy="2123658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ym typeface="Wingdings" pitchFamily="2" charset="2"/>
              </a:rPr>
              <a:t>Can we improve access to PTSD screening with a low cost, fast and flexible automated wearable system?</a:t>
            </a:r>
            <a:endParaRPr lang="en-US" sz="4400" dirty="0"/>
          </a:p>
        </p:txBody>
      </p:sp>
      <p:pic>
        <p:nvPicPr>
          <p:cNvPr id="7" name="Google Shape;311;p12">
            <a:extLst>
              <a:ext uri="{FF2B5EF4-FFF2-40B4-BE49-F238E27FC236}">
                <a16:creationId xmlns:a16="http://schemas.microsoft.com/office/drawing/2014/main" id="{B4880218-AD9C-FE4A-8676-5421750E87B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54036" y="3581401"/>
            <a:ext cx="3241965" cy="2244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12;p12">
            <a:extLst>
              <a:ext uri="{FF2B5EF4-FFF2-40B4-BE49-F238E27FC236}">
                <a16:creationId xmlns:a16="http://schemas.microsoft.com/office/drawing/2014/main" id="{19884A1C-7704-7742-888F-763DB253FA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3528" y="3845474"/>
            <a:ext cx="2164131" cy="162707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E7883C-ACFF-8D4B-96A3-559994FCAAFE}"/>
              </a:ext>
            </a:extLst>
          </p:cNvPr>
          <p:cNvSpPr/>
          <p:nvPr/>
        </p:nvSpPr>
        <p:spPr>
          <a:xfrm>
            <a:off x="1801159" y="3785828"/>
            <a:ext cx="8604598" cy="2476757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800177-F871-074A-AB5A-E6065A967BC8}"/>
              </a:ext>
            </a:extLst>
          </p:cNvPr>
          <p:cNvSpPr txBox="1"/>
          <p:nvPr/>
        </p:nvSpPr>
        <p:spPr>
          <a:xfrm>
            <a:off x="0" y="39666"/>
            <a:ext cx="33645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accent1"/>
                </a:solidFill>
              </a:rPr>
              <a:t>Research Question</a:t>
            </a:r>
          </a:p>
          <a:p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FB0E6-4FCD-3D44-81D5-30B316CA30D7}"/>
              </a:ext>
            </a:extLst>
          </p:cNvPr>
          <p:cNvSpPr txBox="1"/>
          <p:nvPr/>
        </p:nvSpPr>
        <p:spPr>
          <a:xfrm>
            <a:off x="2095536" y="5627168"/>
            <a:ext cx="3203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</a:t>
            </a:r>
            <a:r>
              <a:rPr lang="en-US" sz="2400" b="1" dirty="0">
                <a:solidFill>
                  <a:srgbClr val="FF0000"/>
                </a:solidFill>
              </a:rPr>
              <a:t> MINI</a:t>
            </a:r>
            <a:r>
              <a:rPr lang="en-US" sz="2400" dirty="0"/>
              <a:t> Questionnaire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85194F-C37E-2D47-9FA0-A76FC991A205}"/>
              </a:ext>
            </a:extLst>
          </p:cNvPr>
          <p:cNvSpPr txBox="1"/>
          <p:nvPr/>
        </p:nvSpPr>
        <p:spPr>
          <a:xfrm>
            <a:off x="6886946" y="5631856"/>
            <a:ext cx="344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$112 </a:t>
            </a:r>
            <a:r>
              <a:rPr lang="en-US" sz="2400" dirty="0" err="1"/>
              <a:t>NeuroSky</a:t>
            </a:r>
            <a:r>
              <a:rPr lang="en-US" sz="2400" dirty="0"/>
              <a:t> </a:t>
            </a:r>
            <a:r>
              <a:rPr lang="en-US" sz="2400" dirty="0" err="1"/>
              <a:t>Mindwave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6657937C-3BCF-FC41-8E92-6BCB6B52C29C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CECD79A4-1F7F-0943-A804-F183B6A3CC14}"/>
              </a:ext>
            </a:extLst>
          </p:cNvPr>
          <p:cNvSpPr/>
          <p:nvPr/>
        </p:nvSpPr>
        <p:spPr>
          <a:xfrm>
            <a:off x="1263113" y="6328713"/>
            <a:ext cx="1213394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A43F7C09-3B16-2148-A11E-9EDF7C5ED332}"/>
              </a:ext>
            </a:extLst>
          </p:cNvPr>
          <p:cNvSpPr/>
          <p:nvPr/>
        </p:nvSpPr>
        <p:spPr>
          <a:xfrm>
            <a:off x="2288169" y="6337340"/>
            <a:ext cx="1213394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56FBE982-304E-9B4B-9C3C-D31A31CC55CF}"/>
              </a:ext>
            </a:extLst>
          </p:cNvPr>
          <p:cNvSpPr/>
          <p:nvPr/>
        </p:nvSpPr>
        <p:spPr>
          <a:xfrm>
            <a:off x="3291497" y="6356350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364C1758-8AD8-ED42-913B-D895E7912043}"/>
              </a:ext>
            </a:extLst>
          </p:cNvPr>
          <p:cNvSpPr/>
          <p:nvPr/>
        </p:nvSpPr>
        <p:spPr>
          <a:xfrm>
            <a:off x="4534954" y="6349106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D7CF4520-C7E8-994E-B106-431D97F4A095}"/>
              </a:ext>
            </a:extLst>
          </p:cNvPr>
          <p:cNvSpPr/>
          <p:nvPr/>
        </p:nvSpPr>
        <p:spPr>
          <a:xfrm>
            <a:off x="5923877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535AA8BB-1206-0D43-8FF0-517414BBC7B8}"/>
              </a:ext>
            </a:extLst>
          </p:cNvPr>
          <p:cNvSpPr/>
          <p:nvPr/>
        </p:nvSpPr>
        <p:spPr>
          <a:xfrm>
            <a:off x="7336462" y="6354694"/>
            <a:ext cx="1859493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Takeaway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C306165B-3D95-B342-B925-5860B85768E3}"/>
              </a:ext>
            </a:extLst>
          </p:cNvPr>
          <p:cNvSpPr/>
          <p:nvPr/>
        </p:nvSpPr>
        <p:spPr>
          <a:xfrm>
            <a:off x="10178785" y="6356350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6E44E975-433C-DC4A-A725-1B49EF15094A}"/>
              </a:ext>
            </a:extLst>
          </p:cNvPr>
          <p:cNvSpPr/>
          <p:nvPr/>
        </p:nvSpPr>
        <p:spPr>
          <a:xfrm>
            <a:off x="8986953" y="6354694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8B878A-9131-E14B-99D1-D87B1A0989FD}"/>
              </a:ext>
            </a:extLst>
          </p:cNvPr>
          <p:cNvSpPr txBox="1"/>
          <p:nvPr/>
        </p:nvSpPr>
        <p:spPr>
          <a:xfrm>
            <a:off x="-1" y="3182070"/>
            <a:ext cx="19024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accent1"/>
                </a:solidFill>
              </a:rPr>
              <a:t>Resources</a:t>
            </a:r>
          </a:p>
          <a:p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2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EF14F-80E3-D545-8B1B-B9CE2FA4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41031-1997-F247-A8A4-093A4D42E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B93650-F48B-2845-869A-731CE1C77EA9}"/>
              </a:ext>
            </a:extLst>
          </p:cNvPr>
          <p:cNvSpPr/>
          <p:nvPr/>
        </p:nvSpPr>
        <p:spPr>
          <a:xfrm>
            <a:off x="3317547" y="3244334"/>
            <a:ext cx="5556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https://www.robertsonburns.com/how-we-are-different/</a:t>
            </a:r>
            <a:endParaRPr lang="en-US" dirty="0"/>
          </a:p>
        </p:txBody>
      </p:sp>
      <p:pic>
        <p:nvPicPr>
          <p:cNvPr id="8" name="Picture 7" descr="A pencil and paper&#10;&#10;Description automatically generated">
            <a:extLst>
              <a:ext uri="{FF2B5EF4-FFF2-40B4-BE49-F238E27FC236}">
                <a16:creationId xmlns:a16="http://schemas.microsoft.com/office/drawing/2014/main" id="{1D0A623A-6714-5F4E-9A78-870E949CD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3" y="136525"/>
            <a:ext cx="10772775" cy="5682618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90678F5-0CB4-FE41-97DC-170885F51F4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7F4E5-2D2C-D344-8C5E-D668CC905D4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EDD786-3877-EE40-8D90-4350DA9802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7F4E5-2D2C-D344-8C5E-D668CC905D4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A8B80225-BEE0-CB4A-A14D-D3DC69A4EBDC}"/>
              </a:ext>
            </a:extLst>
          </p:cNvPr>
          <p:cNvSpPr/>
          <p:nvPr/>
        </p:nvSpPr>
        <p:spPr>
          <a:xfrm>
            <a:off x="0" y="6338546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D429F7F0-2361-AF4F-A272-3BB6404E9EAA}"/>
              </a:ext>
            </a:extLst>
          </p:cNvPr>
          <p:cNvSpPr/>
          <p:nvPr/>
        </p:nvSpPr>
        <p:spPr>
          <a:xfrm>
            <a:off x="1263112" y="6328713"/>
            <a:ext cx="1451007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00B4514E-B622-5046-BA7D-3B9A6EDDE907}"/>
              </a:ext>
            </a:extLst>
          </p:cNvPr>
          <p:cNvSpPr/>
          <p:nvPr/>
        </p:nvSpPr>
        <p:spPr>
          <a:xfrm>
            <a:off x="2515651" y="6333961"/>
            <a:ext cx="1451007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E9EDDDA4-9315-DF43-96F4-811E1AE781E7}"/>
              </a:ext>
            </a:extLst>
          </p:cNvPr>
          <p:cNvSpPr/>
          <p:nvPr/>
        </p:nvSpPr>
        <p:spPr>
          <a:xfrm>
            <a:off x="3753907" y="6343481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7921E604-E278-AC4E-B4D5-BC6FC596E42A}"/>
              </a:ext>
            </a:extLst>
          </p:cNvPr>
          <p:cNvSpPr/>
          <p:nvPr/>
        </p:nvSpPr>
        <p:spPr>
          <a:xfrm>
            <a:off x="4992158" y="6338715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6581CFB1-03C9-B042-A4B9-6363B77F421B}"/>
              </a:ext>
            </a:extLst>
          </p:cNvPr>
          <p:cNvSpPr/>
          <p:nvPr/>
        </p:nvSpPr>
        <p:spPr>
          <a:xfrm>
            <a:off x="6401863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904F08B7-1983-4644-983D-C1E933BD1ABC}"/>
              </a:ext>
            </a:extLst>
          </p:cNvPr>
          <p:cNvSpPr/>
          <p:nvPr/>
        </p:nvSpPr>
        <p:spPr>
          <a:xfrm>
            <a:off x="7793666" y="6344303"/>
            <a:ext cx="237903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Recommendation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E304779B-BC6C-F247-8E74-13AA7157B3DA}"/>
              </a:ext>
            </a:extLst>
          </p:cNvPr>
          <p:cNvSpPr/>
          <p:nvPr/>
        </p:nvSpPr>
        <p:spPr>
          <a:xfrm>
            <a:off x="11126759" y="6346376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7C318E7B-87E4-9C4D-96FD-EEF225695DAD}"/>
              </a:ext>
            </a:extLst>
          </p:cNvPr>
          <p:cNvSpPr/>
          <p:nvPr/>
        </p:nvSpPr>
        <p:spPr>
          <a:xfrm>
            <a:off x="9956738" y="6348617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747832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A3C7D-D226-874C-BB4B-477F48CA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356350"/>
            <a:ext cx="111199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5D42D-A860-9448-B431-99BDB178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23035A-F0B5-8F48-B6B7-AD017090B68A}"/>
              </a:ext>
            </a:extLst>
          </p:cNvPr>
          <p:cNvSpPr txBox="1"/>
          <p:nvPr/>
        </p:nvSpPr>
        <p:spPr>
          <a:xfrm>
            <a:off x="5608094" y="5591400"/>
            <a:ext cx="663649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www.medicalnewstoday.com</a:t>
            </a:r>
            <a:r>
              <a:rPr lang="en-US" sz="800" dirty="0"/>
              <a:t>/articles/316698.php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corporateleaderscommunications.com</a:t>
            </a:r>
            <a:r>
              <a:rPr lang="en-US" sz="800" dirty="0"/>
              <a:t>/blog/marketing-operations-2-0-defining-the-new-organizational-structure/</a:t>
            </a:r>
          </a:p>
          <a:p>
            <a:r>
              <a:rPr lang="en-US" sz="800" dirty="0">
                <a:hlinkClick r:id="rId3"/>
              </a:rPr>
              <a:t>http://clipartsign.com/image/12020/</a:t>
            </a:r>
            <a:endParaRPr lang="en-US" sz="800" dirty="0"/>
          </a:p>
          <a:p>
            <a:r>
              <a:rPr lang="en-US" sz="800" dirty="0">
                <a:hlinkClick r:id="rId4"/>
              </a:rPr>
              <a:t>https://www.zdnet.com/article/faster-flexible-forward-looking-how-to-make-it-more-responsive-to-business/</a:t>
            </a:r>
            <a:endParaRPr lang="en-US" sz="800" dirty="0"/>
          </a:p>
          <a:p>
            <a:r>
              <a:rPr lang="en-US" sz="800" dirty="0">
                <a:hlinkClick r:id="rId5"/>
              </a:rPr>
              <a:t>https://cloudlibrariandownunder.wordpress.com/2016/09/02/speedy-coding-and-discovery-how-fast-is-fast-and-making-a-difference-for-library-users/</a:t>
            </a:r>
            <a:endParaRPr lang="en-US" sz="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Google Shape;137;p5">
            <a:extLst>
              <a:ext uri="{FF2B5EF4-FFF2-40B4-BE49-F238E27FC236}">
                <a16:creationId xmlns:a16="http://schemas.microsoft.com/office/drawing/2014/main" id="{047F865D-DA05-324A-BB41-C58F0B1532D7}"/>
              </a:ext>
            </a:extLst>
          </p:cNvPr>
          <p:cNvSpPr/>
          <p:nvPr/>
        </p:nvSpPr>
        <p:spPr>
          <a:xfrm>
            <a:off x="355766" y="945388"/>
            <a:ext cx="2672062" cy="1841051"/>
          </a:xfrm>
          <a:prstGeom prst="roundRect">
            <a:avLst>
              <a:gd name="adj" fmla="val 16667"/>
            </a:avLst>
          </a:prstGeom>
          <a:blipFill rotWithShape="1">
            <a:blip r:embed="rId6">
              <a:alphaModFix/>
            </a:blip>
            <a:stretch>
              <a:fillRect t="-22999" b="-22999"/>
            </a:stretch>
          </a:blip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46;p5">
            <a:extLst>
              <a:ext uri="{FF2B5EF4-FFF2-40B4-BE49-F238E27FC236}">
                <a16:creationId xmlns:a16="http://schemas.microsoft.com/office/drawing/2014/main" id="{A0306705-3D78-9A4E-87C3-4992ABB7F415}"/>
              </a:ext>
            </a:extLst>
          </p:cNvPr>
          <p:cNvSpPr/>
          <p:nvPr/>
        </p:nvSpPr>
        <p:spPr>
          <a:xfrm>
            <a:off x="7580965" y="878302"/>
            <a:ext cx="2672062" cy="1841051"/>
          </a:xfrm>
          <a:prstGeom prst="roundRect">
            <a:avLst>
              <a:gd name="adj" fmla="val 16667"/>
            </a:avLst>
          </a:prstGeom>
          <a:blipFill rotWithShape="1">
            <a:blip r:embed="rId7">
              <a:alphaModFix/>
            </a:blip>
            <a:stretch>
              <a:fillRect l="-162983" r="-162983"/>
            </a:stretch>
          </a:blip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97;p7">
            <a:extLst>
              <a:ext uri="{FF2B5EF4-FFF2-40B4-BE49-F238E27FC236}">
                <a16:creationId xmlns:a16="http://schemas.microsoft.com/office/drawing/2014/main" id="{310B128E-925F-D540-A345-A3B477917ED6}"/>
              </a:ext>
            </a:extLst>
          </p:cNvPr>
          <p:cNvSpPr/>
          <p:nvPr/>
        </p:nvSpPr>
        <p:spPr>
          <a:xfrm>
            <a:off x="7928130" y="4080840"/>
            <a:ext cx="1446046" cy="13417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l="-23999" r="-23999"/>
            </a:stretch>
          </a:blip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43;p5">
            <a:extLst>
              <a:ext uri="{FF2B5EF4-FFF2-40B4-BE49-F238E27FC236}">
                <a16:creationId xmlns:a16="http://schemas.microsoft.com/office/drawing/2014/main" id="{4A59F1CA-E0D3-5E42-A582-450A3F4DE23F}"/>
              </a:ext>
            </a:extLst>
          </p:cNvPr>
          <p:cNvSpPr/>
          <p:nvPr/>
        </p:nvSpPr>
        <p:spPr>
          <a:xfrm>
            <a:off x="3936743" y="945387"/>
            <a:ext cx="2672062" cy="1841051"/>
          </a:xfrm>
          <a:prstGeom prst="roundRect">
            <a:avLst>
              <a:gd name="adj" fmla="val 16667"/>
            </a:avLst>
          </a:prstGeom>
          <a:blipFill rotWithShape="1">
            <a:blip r:embed="rId9">
              <a:alphaModFix/>
            </a:blip>
            <a:stretch>
              <a:fillRect t="-10999" b="-10999"/>
            </a:stretch>
          </a:blip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" name="Google Shape;311;p12">
            <a:extLst>
              <a:ext uri="{FF2B5EF4-FFF2-40B4-BE49-F238E27FC236}">
                <a16:creationId xmlns:a16="http://schemas.microsoft.com/office/drawing/2014/main" id="{9E0B4945-F343-E640-8CF7-7A54A0A256B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55766" y="4003685"/>
            <a:ext cx="1868166" cy="143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12;p12">
            <a:extLst>
              <a:ext uri="{FF2B5EF4-FFF2-40B4-BE49-F238E27FC236}">
                <a16:creationId xmlns:a16="http://schemas.microsoft.com/office/drawing/2014/main" id="{F1F20919-9C26-544B-B922-2175F7C155E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73161" y="4049655"/>
            <a:ext cx="1371601" cy="13186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228EF85-14E5-D243-AEDB-789C98DEFB58}"/>
              </a:ext>
            </a:extLst>
          </p:cNvPr>
          <p:cNvSpPr/>
          <p:nvPr/>
        </p:nvSpPr>
        <p:spPr>
          <a:xfrm>
            <a:off x="210065" y="531333"/>
            <a:ext cx="11734769" cy="2594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C732D64-6A69-1E49-8878-FC70CB530628}"/>
              </a:ext>
            </a:extLst>
          </p:cNvPr>
          <p:cNvSpPr/>
          <p:nvPr/>
        </p:nvSpPr>
        <p:spPr>
          <a:xfrm>
            <a:off x="237996" y="3967009"/>
            <a:ext cx="4106516" cy="147483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man, sky, person, laptop&#10;&#10;Description automatically generated">
            <a:extLst>
              <a:ext uri="{FF2B5EF4-FFF2-40B4-BE49-F238E27FC236}">
                <a16:creationId xmlns:a16="http://schemas.microsoft.com/office/drawing/2014/main" id="{C43FACB4-12FD-E546-882B-5B377C926C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94430" y="3721284"/>
            <a:ext cx="2933700" cy="1943100"/>
          </a:xfrm>
          <a:prstGeom prst="rect">
            <a:avLst/>
          </a:prstGeom>
        </p:spPr>
      </p:pic>
      <p:pic>
        <p:nvPicPr>
          <p:cNvPr id="21" name="Picture 20" descr="A picture containing object&#10;&#10;Description automatically generated">
            <a:extLst>
              <a:ext uri="{FF2B5EF4-FFF2-40B4-BE49-F238E27FC236}">
                <a16:creationId xmlns:a16="http://schemas.microsoft.com/office/drawing/2014/main" id="{2E220C70-AACA-3B4A-8C6C-A225282925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23232" y="4035381"/>
            <a:ext cx="2148394" cy="1360649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3105557-813B-6E47-B8BA-4C4D0312824E}"/>
              </a:ext>
            </a:extLst>
          </p:cNvPr>
          <p:cNvSpPr/>
          <p:nvPr/>
        </p:nvSpPr>
        <p:spPr>
          <a:xfrm>
            <a:off x="4801210" y="3945759"/>
            <a:ext cx="7390789" cy="147483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64A9437C-C634-1545-B719-F031A3AECC1D}"/>
              </a:ext>
            </a:extLst>
          </p:cNvPr>
          <p:cNvSpPr/>
          <p:nvPr/>
        </p:nvSpPr>
        <p:spPr>
          <a:xfrm>
            <a:off x="2288498" y="3177948"/>
            <a:ext cx="244637" cy="7458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1BCC612-BC7A-0B41-894B-D147DADBB689}"/>
              </a:ext>
            </a:extLst>
          </p:cNvPr>
          <p:cNvSpPr/>
          <p:nvPr/>
        </p:nvSpPr>
        <p:spPr>
          <a:xfrm>
            <a:off x="4411082" y="4497147"/>
            <a:ext cx="390128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493749AA-65BB-C84A-99B7-078CEF6244F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7F4E5-2D2C-D344-8C5E-D668CC905D4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6896C660-DE16-6E41-9D71-32F2337B271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7F4E5-2D2C-D344-8C5E-D668CC905D4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7" name="Pentagon 26">
            <a:extLst>
              <a:ext uri="{FF2B5EF4-FFF2-40B4-BE49-F238E27FC236}">
                <a16:creationId xmlns:a16="http://schemas.microsoft.com/office/drawing/2014/main" id="{666C85C5-1A39-1C4F-97D5-FC945D5F458E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8ED1C15E-55FA-AA4F-BCE1-88B7FF70332B}"/>
              </a:ext>
            </a:extLst>
          </p:cNvPr>
          <p:cNvSpPr/>
          <p:nvPr/>
        </p:nvSpPr>
        <p:spPr>
          <a:xfrm>
            <a:off x="1263112" y="6328713"/>
            <a:ext cx="1451007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34ABCBA5-634E-2543-BD7C-BC8DC4FF2E20}"/>
              </a:ext>
            </a:extLst>
          </p:cNvPr>
          <p:cNvSpPr/>
          <p:nvPr/>
        </p:nvSpPr>
        <p:spPr>
          <a:xfrm>
            <a:off x="2515651" y="6333961"/>
            <a:ext cx="1451007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6D264CFE-DA6C-3F4B-8D37-9AE8A1AF55FA}"/>
              </a:ext>
            </a:extLst>
          </p:cNvPr>
          <p:cNvSpPr/>
          <p:nvPr/>
        </p:nvSpPr>
        <p:spPr>
          <a:xfrm>
            <a:off x="3753907" y="6343481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BB8CBA10-3711-7540-ADB8-1B207B482BE6}"/>
              </a:ext>
            </a:extLst>
          </p:cNvPr>
          <p:cNvSpPr/>
          <p:nvPr/>
        </p:nvSpPr>
        <p:spPr>
          <a:xfrm>
            <a:off x="4992158" y="6338715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6022FB69-539C-D34F-9B59-352632AED851}"/>
              </a:ext>
            </a:extLst>
          </p:cNvPr>
          <p:cNvSpPr/>
          <p:nvPr/>
        </p:nvSpPr>
        <p:spPr>
          <a:xfrm>
            <a:off x="6401863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DCFBFB4A-7365-2E43-8E67-B60C543044F4}"/>
              </a:ext>
            </a:extLst>
          </p:cNvPr>
          <p:cNvSpPr/>
          <p:nvPr/>
        </p:nvSpPr>
        <p:spPr>
          <a:xfrm>
            <a:off x="7793666" y="6344303"/>
            <a:ext cx="237903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Recommendation</a:t>
            </a: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005BEE80-FDDB-904F-948D-46A03BE83282}"/>
              </a:ext>
            </a:extLst>
          </p:cNvPr>
          <p:cNvSpPr/>
          <p:nvPr/>
        </p:nvSpPr>
        <p:spPr>
          <a:xfrm>
            <a:off x="11126759" y="6346376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2F031512-5CC4-5248-BBA5-8591E03B42E9}"/>
              </a:ext>
            </a:extLst>
          </p:cNvPr>
          <p:cNvSpPr/>
          <p:nvPr/>
        </p:nvSpPr>
        <p:spPr>
          <a:xfrm>
            <a:off x="9956738" y="6348617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64942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9" grpId="0" animBg="1"/>
      <p:bldP spid="24" grpId="0" animBg="1"/>
      <p:bldP spid="22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178DC-DDAC-2D4B-A45E-CD98995AB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42F3A-B2C8-C147-AE20-912E09FE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F4E5-2D2C-D344-8C5E-D668CC905D40}" type="slidenum">
              <a:rPr lang="en-US" smtClean="0"/>
              <a:t>9</a:t>
            </a:fld>
            <a:endParaRPr lang="en-US"/>
          </a:p>
        </p:txBody>
      </p:sp>
      <p:sp>
        <p:nvSpPr>
          <p:cNvPr id="6" name="Google Shape;90;p1">
            <a:extLst>
              <a:ext uri="{FF2B5EF4-FFF2-40B4-BE49-F238E27FC236}">
                <a16:creationId xmlns:a16="http://schemas.microsoft.com/office/drawing/2014/main" id="{9E24DED0-19EA-6042-BADB-9FEF350943AC}"/>
              </a:ext>
            </a:extLst>
          </p:cNvPr>
          <p:cNvSpPr txBox="1">
            <a:spLocks/>
          </p:cNvSpPr>
          <p:nvPr/>
        </p:nvSpPr>
        <p:spPr>
          <a:xfrm>
            <a:off x="-1" y="40276"/>
            <a:ext cx="12191999" cy="181676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1" dirty="0">
                <a:solidFill>
                  <a:schemeClr val="lt1"/>
                </a:solidFill>
              </a:rPr>
              <a:t>Two Tell-tale Perspectives of PTSD: Neurobiological Abnormalities</a:t>
            </a:r>
            <a:r>
              <a:rPr lang="en-US" sz="4000" dirty="0">
                <a:solidFill>
                  <a:schemeClr val="lt1"/>
                </a:solidFill>
              </a:rPr>
              <a:t> </a:t>
            </a:r>
            <a:r>
              <a:rPr lang="en-US" sz="4000" b="1" dirty="0">
                <a:solidFill>
                  <a:schemeClr val="lt1"/>
                </a:solidFill>
              </a:rPr>
              <a:t>and Bayesian Regulatory Network of the Underlying Disorder in a Refugee Context</a:t>
            </a:r>
            <a:endParaRPr lang="en-US" sz="4000" dirty="0">
              <a:solidFill>
                <a:schemeClr val="lt1"/>
              </a:solidFill>
            </a:endParaRPr>
          </a:p>
        </p:txBody>
      </p:sp>
      <p:sp>
        <p:nvSpPr>
          <p:cNvPr id="7" name="Google Shape;91;p1">
            <a:extLst>
              <a:ext uri="{FF2B5EF4-FFF2-40B4-BE49-F238E27FC236}">
                <a16:creationId xmlns:a16="http://schemas.microsoft.com/office/drawing/2014/main" id="{7E004D99-A434-7F45-933D-4FE8953D8CA6}"/>
              </a:ext>
            </a:extLst>
          </p:cNvPr>
          <p:cNvSpPr txBox="1">
            <a:spLocks/>
          </p:cNvSpPr>
          <p:nvPr/>
        </p:nvSpPr>
        <p:spPr>
          <a:xfrm>
            <a:off x="399048" y="2170736"/>
            <a:ext cx="11393905" cy="813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400"/>
              <a:buFont typeface="Arial" panose="020B0604020202020204" pitchFamily="34" charset="0"/>
              <a:buNone/>
            </a:pPr>
            <a:r>
              <a:rPr lang="en-US" dirty="0"/>
              <a:t>Farhana Shahid,                                 , Anika </a:t>
            </a:r>
            <a:r>
              <a:rPr lang="en-US" dirty="0" err="1"/>
              <a:t>Binte</a:t>
            </a:r>
            <a:r>
              <a:rPr lang="en-US" dirty="0"/>
              <a:t> Islam, </a:t>
            </a:r>
            <a:r>
              <a:rPr lang="en-US" dirty="0" err="1"/>
              <a:t>Nipi</a:t>
            </a:r>
            <a:r>
              <a:rPr lang="en-US" dirty="0"/>
              <a:t> Paul, Nabila Khan, Mohammad </a:t>
            </a:r>
            <a:r>
              <a:rPr lang="en-US" dirty="0" err="1"/>
              <a:t>Saifur</a:t>
            </a:r>
            <a:r>
              <a:rPr lang="en-US" dirty="0"/>
              <a:t> Rahman, Md </a:t>
            </a:r>
            <a:r>
              <a:rPr lang="en-US" dirty="0" err="1"/>
              <a:t>Munirul</a:t>
            </a:r>
            <a:r>
              <a:rPr lang="en-US" dirty="0"/>
              <a:t> Haque, and A. B. M. </a:t>
            </a:r>
            <a:r>
              <a:rPr lang="en-US" dirty="0" err="1"/>
              <a:t>Alim</a:t>
            </a:r>
            <a:r>
              <a:rPr lang="en-US" dirty="0"/>
              <a:t> Al Islam</a:t>
            </a:r>
          </a:p>
          <a:p>
            <a:pPr marL="0" indent="0" algn="ctr">
              <a:buClr>
                <a:schemeClr val="dk1"/>
              </a:buClr>
              <a:buSzPts val="2400"/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Google Shape;92;p1">
            <a:extLst>
              <a:ext uri="{FF2B5EF4-FFF2-40B4-BE49-F238E27FC236}">
                <a16:creationId xmlns:a16="http://schemas.microsoft.com/office/drawing/2014/main" id="{CE7F40F9-BE9F-914F-AEBF-4DADB6E143E1}"/>
              </a:ext>
            </a:extLst>
          </p:cNvPr>
          <p:cNvSpPr txBox="1"/>
          <p:nvPr/>
        </p:nvSpPr>
        <p:spPr>
          <a:xfrm>
            <a:off x="-1168341" y="4570426"/>
            <a:ext cx="11393905" cy="81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93;p1">
            <a:extLst>
              <a:ext uri="{FF2B5EF4-FFF2-40B4-BE49-F238E27FC236}">
                <a16:creationId xmlns:a16="http://schemas.microsoft.com/office/drawing/2014/main" id="{0A2326A9-E28F-1B4E-88BC-EF7A10975C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8612" y="3230448"/>
            <a:ext cx="1698104" cy="179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4;p1">
            <a:extLst>
              <a:ext uri="{FF2B5EF4-FFF2-40B4-BE49-F238E27FC236}">
                <a16:creationId xmlns:a16="http://schemas.microsoft.com/office/drawing/2014/main" id="{923060BB-4EEA-614A-8132-7771780E727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3883" y="3213768"/>
            <a:ext cx="237172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5;p1">
            <a:extLst>
              <a:ext uri="{FF2B5EF4-FFF2-40B4-BE49-F238E27FC236}">
                <a16:creationId xmlns:a16="http://schemas.microsoft.com/office/drawing/2014/main" id="{F13BC887-8FFE-FE4B-BB6F-8B1A2F28FD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4854" y="3212808"/>
            <a:ext cx="2371726" cy="185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6;p1">
            <a:extLst>
              <a:ext uri="{FF2B5EF4-FFF2-40B4-BE49-F238E27FC236}">
                <a16:creationId xmlns:a16="http://schemas.microsoft.com/office/drawing/2014/main" id="{F956E26A-CF80-D240-92A5-A8944CE3192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03341" y="3153944"/>
            <a:ext cx="2989610" cy="190978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8;p1">
            <a:extLst>
              <a:ext uri="{FF2B5EF4-FFF2-40B4-BE49-F238E27FC236}">
                <a16:creationId xmlns:a16="http://schemas.microsoft.com/office/drawing/2014/main" id="{4CB80F45-5C6D-2F40-86A4-FE2A42841150}"/>
              </a:ext>
            </a:extLst>
          </p:cNvPr>
          <p:cNvSpPr txBox="1">
            <a:spLocks/>
          </p:cNvSpPr>
          <p:nvPr/>
        </p:nvSpPr>
        <p:spPr>
          <a:xfrm>
            <a:off x="861060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3B3426-17AA-7C4A-895D-AE50197DE485}"/>
              </a:ext>
            </a:extLst>
          </p:cNvPr>
          <p:cNvSpPr txBox="1"/>
          <p:nvPr/>
        </p:nvSpPr>
        <p:spPr>
          <a:xfrm>
            <a:off x="2766790" y="2072221"/>
            <a:ext cx="3084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  </a:t>
            </a:r>
            <a:r>
              <a:rPr lang="en-US" sz="2800" dirty="0" err="1">
                <a:solidFill>
                  <a:srgbClr val="FF0000"/>
                </a:solidFill>
              </a:rPr>
              <a:t>Wasifur</a:t>
            </a:r>
            <a:r>
              <a:rPr lang="en-US" sz="2800" dirty="0">
                <a:solidFill>
                  <a:srgbClr val="FF0000"/>
                </a:solidFill>
              </a:rPr>
              <a:t> Rahman   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725504-0723-634D-A7FB-DCBD157D0F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048" y="3466937"/>
            <a:ext cx="1975769" cy="81355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B7384EC-5D3F-DC42-855E-6E186351054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7F4E5-2D2C-D344-8C5E-D668CC905D4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2D3A7DF-1A9B-7E47-9A0B-22938D275E2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7F4E5-2D2C-D344-8C5E-D668CC905D4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BA298F26-1B78-EB41-A3BB-8376AC92C2FB}"/>
              </a:ext>
            </a:extLst>
          </p:cNvPr>
          <p:cNvSpPr/>
          <p:nvPr/>
        </p:nvSpPr>
        <p:spPr>
          <a:xfrm>
            <a:off x="-1" y="6319673"/>
            <a:ext cx="1451007" cy="484632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37ED69D8-906E-AD4F-96C5-D0FD3BCD55F2}"/>
              </a:ext>
            </a:extLst>
          </p:cNvPr>
          <p:cNvSpPr/>
          <p:nvPr/>
        </p:nvSpPr>
        <p:spPr>
          <a:xfrm>
            <a:off x="1263112" y="6328713"/>
            <a:ext cx="1451007" cy="484632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D6FD4145-A58B-4A43-99A3-B0B60F15AD2F}"/>
              </a:ext>
            </a:extLst>
          </p:cNvPr>
          <p:cNvSpPr/>
          <p:nvPr/>
        </p:nvSpPr>
        <p:spPr>
          <a:xfrm>
            <a:off x="2515651" y="6333961"/>
            <a:ext cx="1451007" cy="484632"/>
          </a:xfrm>
          <a:prstGeom prst="chevr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4E365054-9386-0449-8DD0-8ED2F804E567}"/>
              </a:ext>
            </a:extLst>
          </p:cNvPr>
          <p:cNvSpPr/>
          <p:nvPr/>
        </p:nvSpPr>
        <p:spPr>
          <a:xfrm>
            <a:off x="3753907" y="6343481"/>
            <a:ext cx="1451007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C7C5B9AB-7A9E-0541-8544-A6E90B287F81}"/>
              </a:ext>
            </a:extLst>
          </p:cNvPr>
          <p:cNvSpPr/>
          <p:nvPr/>
        </p:nvSpPr>
        <p:spPr>
          <a:xfrm>
            <a:off x="4992158" y="6338715"/>
            <a:ext cx="160455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EEG+MINI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EDC14B2B-E75D-554D-AE58-8719FA74F3F5}"/>
              </a:ext>
            </a:extLst>
          </p:cNvPr>
          <p:cNvSpPr/>
          <p:nvPr/>
        </p:nvSpPr>
        <p:spPr>
          <a:xfrm>
            <a:off x="6401863" y="6362523"/>
            <a:ext cx="1604560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8512A72D-7D0F-7546-82D9-84DCF2AD947B}"/>
              </a:ext>
            </a:extLst>
          </p:cNvPr>
          <p:cNvSpPr/>
          <p:nvPr/>
        </p:nvSpPr>
        <p:spPr>
          <a:xfrm>
            <a:off x="7793666" y="6344303"/>
            <a:ext cx="2379034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Recommendation</a:t>
            </a: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D6C142E8-EBCC-DA44-8F52-6F7A349A8021}"/>
              </a:ext>
            </a:extLst>
          </p:cNvPr>
          <p:cNvSpPr/>
          <p:nvPr/>
        </p:nvSpPr>
        <p:spPr>
          <a:xfrm>
            <a:off x="11126759" y="6346376"/>
            <a:ext cx="1573179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Guidance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F8ABBCC4-70AA-9143-9BCF-57767A6591CD}"/>
              </a:ext>
            </a:extLst>
          </p:cNvPr>
          <p:cNvSpPr/>
          <p:nvPr/>
        </p:nvSpPr>
        <p:spPr>
          <a:xfrm>
            <a:off x="9956738" y="6348617"/>
            <a:ext cx="1397062" cy="484632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55002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  <p:bldP spid="16" grpId="2" build="allAtOnce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4000</TotalTime>
  <Words>3192</Words>
  <Application>Microsoft Macintosh PowerPoint</Application>
  <PresentationFormat>Widescreen</PresentationFormat>
  <Paragraphs>740</Paragraphs>
  <Slides>39</Slides>
  <Notes>36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LinLibertineT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Chowdhury, Wasif</dc:creator>
  <cp:lastModifiedBy>Chowdhury, Wasif</cp:lastModifiedBy>
  <cp:revision>143</cp:revision>
  <dcterms:created xsi:type="dcterms:W3CDTF">2019-09-08T12:11:56Z</dcterms:created>
  <dcterms:modified xsi:type="dcterms:W3CDTF">2019-09-11T14:12:38Z</dcterms:modified>
</cp:coreProperties>
</file>